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9" r:id="rId3"/>
    <p:sldId id="260" r:id="rId4"/>
    <p:sldId id="258" r:id="rId5"/>
    <p:sldId id="267" r:id="rId6"/>
    <p:sldId id="268" r:id="rId7"/>
    <p:sldId id="257" r:id="rId8"/>
    <p:sldId id="262" r:id="rId9"/>
    <p:sldId id="261" r:id="rId10"/>
    <p:sldId id="264" r:id="rId11"/>
    <p:sldId id="265" r:id="rId12"/>
    <p:sldId id="263" r:id="rId13"/>
    <p:sldId id="26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114" d="100"/>
          <a:sy n="114" d="100"/>
        </p:scale>
        <p:origin x="41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11/28/2018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11/28/2018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11/28/2018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11/28/2018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11/28/2018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11/28/2018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11/28/2018</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2" Type="http://schemas.microsoft.com/office/2007/relationships/media" Target="../media/media11.m4a"/><Relationship Id="rId1" Type="http://schemas.openxmlformats.org/officeDocument/2006/relationships/tags" Target="../tags/tag3.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1.png"/><Relationship Id="rId2" Type="http://schemas.microsoft.com/office/2007/relationships/media" Target="../media/media4.m4a"/><Relationship Id="rId1" Type="http://schemas.openxmlformats.org/officeDocument/2006/relationships/tags" Target="../tags/tag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2.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hyperlink" Target="https://techbeacon.com/10-companies-killing-it-devop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8CEB22A-C1DF-402B-B7BE-D0CFEFE66425}"/>
              </a:ext>
            </a:extLst>
          </p:cNvPr>
          <p:cNvSpPr txBox="1"/>
          <p:nvPr/>
        </p:nvSpPr>
        <p:spPr>
          <a:xfrm>
            <a:off x="1045028" y="4702628"/>
            <a:ext cx="4714504" cy="1631216"/>
          </a:xfrm>
          <a:prstGeom prst="rect">
            <a:avLst/>
          </a:prstGeom>
          <a:noFill/>
        </p:spPr>
        <p:txBody>
          <a:bodyPr wrap="square" rtlCol="0">
            <a:spAutoFit/>
          </a:bodyPr>
          <a:lstStyle/>
          <a:p>
            <a:r>
              <a:rPr lang="en-US" sz="2000" dirty="0">
                <a:solidFill>
                  <a:schemeClr val="accent1">
                    <a:lumMod val="75000"/>
                  </a:schemeClr>
                </a:solidFill>
              </a:rPr>
              <a:t>Idea-</a:t>
            </a:r>
            <a:r>
              <a:rPr lang="en-US" sz="2000" dirty="0" err="1">
                <a:solidFill>
                  <a:schemeClr val="accent1">
                    <a:lumMod val="75000"/>
                  </a:schemeClr>
                </a:solidFill>
              </a:rPr>
              <a:t>MlOps</a:t>
            </a:r>
            <a:endParaRPr lang="en-US" sz="2000" dirty="0">
              <a:solidFill>
                <a:schemeClr val="accent1">
                  <a:lumMod val="75000"/>
                </a:schemeClr>
              </a:solidFill>
            </a:endParaRPr>
          </a:p>
          <a:p>
            <a:endParaRPr lang="en-US" sz="2000" dirty="0">
              <a:solidFill>
                <a:schemeClr val="accent1">
                  <a:lumMod val="75000"/>
                </a:schemeClr>
              </a:solidFill>
            </a:endParaRPr>
          </a:p>
          <a:p>
            <a:pPr marL="285750" indent="-285750">
              <a:buFont typeface="Arial" panose="020B0604020202020204" pitchFamily="34" charset="0"/>
              <a:buChar char="•"/>
            </a:pPr>
            <a:r>
              <a:rPr lang="en-US" sz="2000" dirty="0">
                <a:solidFill>
                  <a:schemeClr val="accent1">
                    <a:lumMod val="75000"/>
                  </a:schemeClr>
                </a:solidFill>
              </a:rPr>
              <a:t>Pranali Dhole- i355753</a:t>
            </a:r>
          </a:p>
          <a:p>
            <a:pPr marL="285750" indent="-285750">
              <a:buFont typeface="Arial" panose="020B0604020202020204" pitchFamily="34" charset="0"/>
              <a:buChar char="•"/>
            </a:pPr>
            <a:r>
              <a:rPr lang="en-US" sz="2000" dirty="0">
                <a:solidFill>
                  <a:schemeClr val="accent1">
                    <a:lumMod val="75000"/>
                  </a:schemeClr>
                </a:solidFill>
              </a:rPr>
              <a:t>Mithun – i355604</a:t>
            </a:r>
          </a:p>
          <a:p>
            <a:pPr marL="285750" indent="-285750">
              <a:buFont typeface="Arial" panose="020B0604020202020204" pitchFamily="34" charset="0"/>
              <a:buChar char="•"/>
            </a:pPr>
            <a:r>
              <a:rPr lang="en-US" sz="2000" dirty="0">
                <a:solidFill>
                  <a:schemeClr val="accent1">
                    <a:lumMod val="75000"/>
                  </a:schemeClr>
                </a:solidFill>
              </a:rPr>
              <a:t>Gowtham Potureddi – i355737</a:t>
            </a:r>
          </a:p>
        </p:txBody>
      </p:sp>
      <p:sp>
        <p:nvSpPr>
          <p:cNvPr id="9" name="Title 8">
            <a:extLst>
              <a:ext uri="{FF2B5EF4-FFF2-40B4-BE49-F238E27FC236}">
                <a16:creationId xmlns:a16="http://schemas.microsoft.com/office/drawing/2014/main" id="{9C61EEDD-B11D-4D88-B23B-59C3352E5BDD}"/>
              </a:ext>
            </a:extLst>
          </p:cNvPr>
          <p:cNvSpPr>
            <a:spLocks noGrp="1"/>
          </p:cNvSpPr>
          <p:nvPr>
            <p:ph type="ctrTitle"/>
          </p:nvPr>
        </p:nvSpPr>
        <p:spPr>
          <a:xfrm>
            <a:off x="2212532" y="2404534"/>
            <a:ext cx="7766936" cy="1646302"/>
          </a:xfrm>
        </p:spPr>
        <p:txBody>
          <a:bodyPr/>
          <a:lstStyle/>
          <a:p>
            <a:r>
              <a:rPr lang="en-US" sz="3600" dirty="0"/>
              <a:t>IMPLEMENTING MACHINE LEARNING IN DevOps</a:t>
            </a:r>
          </a:p>
        </p:txBody>
      </p:sp>
      <p:pic>
        <p:nvPicPr>
          <p:cNvPr id="7" name="Audio 6">
            <a:hlinkClick r:id="" action="ppaction://media"/>
            <a:extLst>
              <a:ext uri="{FF2B5EF4-FFF2-40B4-BE49-F238E27FC236}">
                <a16:creationId xmlns:a16="http://schemas.microsoft.com/office/drawing/2014/main" id="{E65A7642-E5B4-445C-8879-F8274FA2711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42897806"/>
      </p:ext>
    </p:extLst>
  </p:cSld>
  <p:clrMapOvr>
    <a:masterClrMapping/>
  </p:clrMapOvr>
  <mc:AlternateContent xmlns:mc="http://schemas.openxmlformats.org/markup-compatibility/2006">
    <mc:Choice xmlns:p14="http://schemas.microsoft.com/office/powerpoint/2010/main" Requires="p14">
      <p:transition spd="slow" p14:dur="2000" advTm="7149"/>
    </mc:Choice>
    <mc:Fallback>
      <p:transition spd="slow" advTm="71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7974C-BD72-4922-AACE-F178F8B84C70}"/>
              </a:ext>
            </a:extLst>
          </p:cNvPr>
          <p:cNvSpPr>
            <a:spLocks noGrp="1"/>
          </p:cNvSpPr>
          <p:nvPr>
            <p:ph type="title"/>
          </p:nvPr>
        </p:nvSpPr>
        <p:spPr/>
        <p:txBody>
          <a:bodyPr/>
          <a:lstStyle/>
          <a:p>
            <a:r>
              <a:rPr lang="en-US" dirty="0"/>
              <a:t>Predict the release time of a product:</a:t>
            </a:r>
            <a:br>
              <a:rPr lang="en-US" dirty="0"/>
            </a:br>
            <a:endParaRPr lang="en-US" dirty="0"/>
          </a:p>
        </p:txBody>
      </p:sp>
      <p:sp>
        <p:nvSpPr>
          <p:cNvPr id="3" name="Content Placeholder 2">
            <a:extLst>
              <a:ext uri="{FF2B5EF4-FFF2-40B4-BE49-F238E27FC236}">
                <a16:creationId xmlns:a16="http://schemas.microsoft.com/office/drawing/2014/main" id="{FBACE1AB-678B-435C-AA50-CCC9AAAFA64B}"/>
              </a:ext>
            </a:extLst>
          </p:cNvPr>
          <p:cNvSpPr>
            <a:spLocks noGrp="1"/>
          </p:cNvSpPr>
          <p:nvPr>
            <p:ph idx="1"/>
          </p:nvPr>
        </p:nvSpPr>
        <p:spPr>
          <a:xfrm>
            <a:off x="1170820" y="1930400"/>
            <a:ext cx="8596668" cy="3880773"/>
          </a:xfrm>
        </p:spPr>
        <p:txBody>
          <a:bodyPr/>
          <a:lstStyle/>
          <a:p>
            <a:r>
              <a:rPr lang="en-US" dirty="0">
                <a:latin typeface="Trebuchet MS (Body)"/>
                <a:cs typeface="Times New Roman" panose="02020603050405020304" pitchFamily="18" charset="0"/>
              </a:rPr>
              <a:t>To achieve this, in addition to above-mentioned parameters we will capture :</a:t>
            </a:r>
          </a:p>
          <a:p>
            <a:pPr marL="514350" indent="-514350">
              <a:buAutoNum type="arabicPeriod"/>
            </a:pPr>
            <a:r>
              <a:rPr lang="en-US" dirty="0">
                <a:latin typeface="Trebuchet MS (Body)"/>
                <a:cs typeface="Times New Roman" panose="02020603050405020304" pitchFamily="18" charset="0"/>
              </a:rPr>
              <a:t>Number of developers in a team</a:t>
            </a:r>
          </a:p>
          <a:p>
            <a:pPr marL="514350" indent="-514350">
              <a:buAutoNum type="arabicPeriod"/>
            </a:pPr>
            <a:r>
              <a:rPr lang="en-US" dirty="0">
                <a:latin typeface="Trebuchet MS (Body)"/>
                <a:cs typeface="Times New Roman" panose="02020603050405020304" pitchFamily="18" charset="0"/>
              </a:rPr>
              <a:t>Lines of code</a:t>
            </a:r>
          </a:p>
          <a:p>
            <a:pPr marL="514350" indent="-514350">
              <a:buAutoNum type="arabicPeriod"/>
            </a:pPr>
            <a:r>
              <a:rPr lang="en-US" dirty="0">
                <a:latin typeface="Trebuchet MS (Body)"/>
                <a:cs typeface="Times New Roman" panose="02020603050405020304" pitchFamily="18" charset="0"/>
              </a:rPr>
              <a:t>No of files</a:t>
            </a:r>
          </a:p>
          <a:p>
            <a:pPr marL="514350" indent="-514350">
              <a:buAutoNum type="arabicPeriod"/>
            </a:pPr>
            <a:r>
              <a:rPr lang="en-US" dirty="0">
                <a:latin typeface="Trebuchet MS (Body)"/>
                <a:cs typeface="Times New Roman" panose="02020603050405020304" pitchFamily="18" charset="0"/>
              </a:rPr>
              <a:t>Total defects</a:t>
            </a:r>
          </a:p>
          <a:p>
            <a:pPr marL="514350" indent="-514350">
              <a:buAutoNum type="arabicPeriod"/>
            </a:pPr>
            <a:endParaRPr lang="en-US" dirty="0">
              <a:latin typeface="Trebuchet MS (Body)"/>
              <a:cs typeface="Times New Roman" panose="02020603050405020304" pitchFamily="18" charset="0"/>
            </a:endParaRPr>
          </a:p>
          <a:p>
            <a:r>
              <a:rPr lang="en-US" dirty="0">
                <a:latin typeface="Trebuchet MS (Body)"/>
                <a:cs typeface="Times New Roman" panose="02020603050405020304" pitchFamily="18" charset="0"/>
              </a:rPr>
              <a:t>The program will train a regression model to predict the release time as the output of these input parameters. Using this trained model we can predict the release time at any given time </a:t>
            </a:r>
          </a:p>
          <a:p>
            <a:endParaRPr lang="en-US" dirty="0">
              <a:latin typeface="Trebuchet MS (Body)"/>
              <a:cs typeface="Times New Roman" panose="02020603050405020304" pitchFamily="18" charset="0"/>
            </a:endParaRPr>
          </a:p>
          <a:p>
            <a:pPr marL="0" indent="0">
              <a:buNone/>
            </a:pPr>
            <a:endParaRPr lang="en-US" dirty="0">
              <a:latin typeface="Trebuchet MS (Body)"/>
              <a:cs typeface="Times New Roman" panose="02020603050405020304" pitchFamily="18" charset="0"/>
            </a:endParaRPr>
          </a:p>
          <a:p>
            <a:endParaRPr lang="en-US" dirty="0">
              <a:latin typeface="Trebuchet MS (Body)"/>
              <a:cs typeface="Times New Roman" panose="02020603050405020304" pitchFamily="18" charset="0"/>
            </a:endParaRPr>
          </a:p>
          <a:p>
            <a:endParaRPr lang="en-US" dirty="0">
              <a:latin typeface="Trebuchet MS (Body)"/>
            </a:endParaRPr>
          </a:p>
          <a:p>
            <a:endParaRPr lang="en-US" dirty="0">
              <a:latin typeface="Trebuchet MS (Body)"/>
            </a:endParaRPr>
          </a:p>
        </p:txBody>
      </p:sp>
      <p:pic>
        <p:nvPicPr>
          <p:cNvPr id="4" name="Audio 3">
            <a:hlinkClick r:id="" action="ppaction://media"/>
            <a:extLst>
              <a:ext uri="{FF2B5EF4-FFF2-40B4-BE49-F238E27FC236}">
                <a16:creationId xmlns:a16="http://schemas.microsoft.com/office/drawing/2014/main" id="{5700A744-DCF7-4BE0-BFCC-44CC800D26F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1973995"/>
      </p:ext>
    </p:extLst>
  </p:cSld>
  <p:clrMapOvr>
    <a:masterClrMapping/>
  </p:clrMapOvr>
  <mc:AlternateContent xmlns:mc="http://schemas.openxmlformats.org/markup-compatibility/2006">
    <mc:Choice xmlns:p14="http://schemas.microsoft.com/office/powerpoint/2010/main" Requires="p14">
      <p:transition spd="slow" p14:dur="2000" advTm="17026"/>
    </mc:Choice>
    <mc:Fallback>
      <p:transition spd="slow" advTm="170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E8B6978-F8A7-4653-814E-98E6DFAC2269}"/>
              </a:ext>
            </a:extLst>
          </p:cNvPr>
          <p:cNvSpPr/>
          <p:nvPr/>
        </p:nvSpPr>
        <p:spPr>
          <a:xfrm>
            <a:off x="377371" y="943429"/>
            <a:ext cx="1262743" cy="117565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Expected release time</a:t>
            </a:r>
          </a:p>
          <a:p>
            <a:pPr algn="ctr"/>
            <a:r>
              <a:rPr lang="en-US" dirty="0"/>
              <a:t>(1 week)</a:t>
            </a:r>
          </a:p>
        </p:txBody>
      </p:sp>
      <p:sp>
        <p:nvSpPr>
          <p:cNvPr id="5" name="Rectangle 4">
            <a:extLst>
              <a:ext uri="{FF2B5EF4-FFF2-40B4-BE49-F238E27FC236}">
                <a16:creationId xmlns:a16="http://schemas.microsoft.com/office/drawing/2014/main" id="{CCCB3AB3-8505-4C53-8010-416A9DC60982}"/>
              </a:ext>
            </a:extLst>
          </p:cNvPr>
          <p:cNvSpPr/>
          <p:nvPr/>
        </p:nvSpPr>
        <p:spPr>
          <a:xfrm>
            <a:off x="2556328" y="950684"/>
            <a:ext cx="2032000" cy="117565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dirty="0">
                <a:latin typeface="Trebuchet MS (Body)"/>
                <a:cs typeface="Times New Roman" panose="02020603050405020304" pitchFamily="18" charset="0"/>
              </a:rPr>
              <a:t>  Code coverage</a:t>
            </a:r>
          </a:p>
        </p:txBody>
      </p:sp>
      <p:sp>
        <p:nvSpPr>
          <p:cNvPr id="10" name="Rectangle 9">
            <a:extLst>
              <a:ext uri="{FF2B5EF4-FFF2-40B4-BE49-F238E27FC236}">
                <a16:creationId xmlns:a16="http://schemas.microsoft.com/office/drawing/2014/main" id="{F9E2648F-3F79-4199-84EA-E72958FF526C}"/>
              </a:ext>
            </a:extLst>
          </p:cNvPr>
          <p:cNvSpPr/>
          <p:nvPr/>
        </p:nvSpPr>
        <p:spPr>
          <a:xfrm>
            <a:off x="9757228" y="950684"/>
            <a:ext cx="2032000" cy="119016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atin typeface="Trebuchet MS (Body)"/>
                <a:cs typeface="Times New Roman" panose="02020603050405020304" pitchFamily="18" charset="0"/>
              </a:rPr>
              <a:t>Defect priority</a:t>
            </a:r>
          </a:p>
          <a:p>
            <a:pPr algn="ctr"/>
            <a:endParaRPr lang="en-US" dirty="0"/>
          </a:p>
        </p:txBody>
      </p:sp>
      <p:sp>
        <p:nvSpPr>
          <p:cNvPr id="11" name="Rectangle 10">
            <a:extLst>
              <a:ext uri="{FF2B5EF4-FFF2-40B4-BE49-F238E27FC236}">
                <a16:creationId xmlns:a16="http://schemas.microsoft.com/office/drawing/2014/main" id="{545BBE7F-2EE3-4D75-95AC-BE9EE0A097DD}"/>
              </a:ext>
            </a:extLst>
          </p:cNvPr>
          <p:cNvSpPr/>
          <p:nvPr/>
        </p:nvSpPr>
        <p:spPr>
          <a:xfrm>
            <a:off x="4956628" y="943429"/>
            <a:ext cx="2032000" cy="118291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dirty="0">
                <a:latin typeface="Trebuchet MS (Body)"/>
                <a:cs typeface="Times New Roman" panose="02020603050405020304" pitchFamily="18" charset="0"/>
              </a:rPr>
              <a:t> Jira user story 	status</a:t>
            </a:r>
          </a:p>
        </p:txBody>
      </p:sp>
      <p:sp>
        <p:nvSpPr>
          <p:cNvPr id="12" name="Rectangle 11">
            <a:extLst>
              <a:ext uri="{FF2B5EF4-FFF2-40B4-BE49-F238E27FC236}">
                <a16:creationId xmlns:a16="http://schemas.microsoft.com/office/drawing/2014/main" id="{5473AF4B-A75F-496E-82F6-B7ED9E842E63}"/>
              </a:ext>
            </a:extLst>
          </p:cNvPr>
          <p:cNvSpPr/>
          <p:nvPr/>
        </p:nvSpPr>
        <p:spPr>
          <a:xfrm>
            <a:off x="7356928" y="943429"/>
            <a:ext cx="2032000" cy="119016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r>
              <a:rPr lang="en-US" dirty="0">
                <a:latin typeface="Trebuchet MS (Body)"/>
                <a:cs typeface="Times New Roman" panose="02020603050405020304" pitchFamily="18" charset="0"/>
              </a:rPr>
              <a:t>    Jenkins Logs</a:t>
            </a:r>
            <a:endParaRPr lang="en-US" dirty="0">
              <a:latin typeface="Trebuchet MS (Body)"/>
            </a:endParaRPr>
          </a:p>
        </p:txBody>
      </p:sp>
      <p:sp>
        <p:nvSpPr>
          <p:cNvPr id="22" name="Rectangle 21">
            <a:extLst>
              <a:ext uri="{FF2B5EF4-FFF2-40B4-BE49-F238E27FC236}">
                <a16:creationId xmlns:a16="http://schemas.microsoft.com/office/drawing/2014/main" id="{E041AC8C-552B-4F85-9FB2-25A41D0B8A21}"/>
              </a:ext>
            </a:extLst>
          </p:cNvPr>
          <p:cNvSpPr/>
          <p:nvPr/>
        </p:nvSpPr>
        <p:spPr>
          <a:xfrm>
            <a:off x="3955142" y="2728338"/>
            <a:ext cx="2032000" cy="117565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latin typeface="Trebuchet MS (Body)"/>
                <a:cs typeface="Times New Roman" panose="02020603050405020304" pitchFamily="18" charset="0"/>
              </a:rPr>
              <a:t>  </a:t>
            </a:r>
          </a:p>
          <a:p>
            <a:pPr algn="ctr"/>
            <a:r>
              <a:rPr lang="en-US" dirty="0">
                <a:latin typeface="Trebuchet MS (Body)"/>
                <a:cs typeface="Times New Roman" panose="02020603050405020304" pitchFamily="18" charset="0"/>
              </a:rPr>
              <a:t>Number of       developers in a team</a:t>
            </a:r>
          </a:p>
          <a:p>
            <a:endParaRPr lang="en-US" dirty="0">
              <a:latin typeface="Trebuchet MS (Body)"/>
              <a:cs typeface="Times New Roman" panose="02020603050405020304" pitchFamily="18" charset="0"/>
            </a:endParaRPr>
          </a:p>
        </p:txBody>
      </p:sp>
      <p:sp>
        <p:nvSpPr>
          <p:cNvPr id="23" name="Rectangle 22">
            <a:extLst>
              <a:ext uri="{FF2B5EF4-FFF2-40B4-BE49-F238E27FC236}">
                <a16:creationId xmlns:a16="http://schemas.microsoft.com/office/drawing/2014/main" id="{39FFB453-88CD-46B8-8533-99A05837B6FE}"/>
              </a:ext>
            </a:extLst>
          </p:cNvPr>
          <p:cNvSpPr/>
          <p:nvPr/>
        </p:nvSpPr>
        <p:spPr>
          <a:xfrm>
            <a:off x="6618514" y="2728338"/>
            <a:ext cx="2032000" cy="117565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t>And other parameters</a:t>
            </a:r>
          </a:p>
        </p:txBody>
      </p:sp>
      <p:sp>
        <p:nvSpPr>
          <p:cNvPr id="24" name="Rectangle 23">
            <a:extLst>
              <a:ext uri="{FF2B5EF4-FFF2-40B4-BE49-F238E27FC236}">
                <a16:creationId xmlns:a16="http://schemas.microsoft.com/office/drawing/2014/main" id="{23BEDE38-07F1-4155-9DEB-797B4FF92499}"/>
              </a:ext>
            </a:extLst>
          </p:cNvPr>
          <p:cNvSpPr/>
          <p:nvPr/>
        </p:nvSpPr>
        <p:spPr>
          <a:xfrm>
            <a:off x="508001" y="5000168"/>
            <a:ext cx="2191656" cy="1175658"/>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Expected release</a:t>
            </a:r>
          </a:p>
          <a:p>
            <a:pPr algn="ctr"/>
            <a:r>
              <a:rPr lang="en-US" dirty="0"/>
              <a:t>(+ | -)</a:t>
            </a:r>
          </a:p>
          <a:p>
            <a:pPr algn="ctr"/>
            <a:r>
              <a:rPr lang="en-US" dirty="0"/>
              <a:t>Predicted duration</a:t>
            </a:r>
          </a:p>
          <a:p>
            <a:pPr algn="ctr"/>
            <a:endParaRPr lang="en-US" dirty="0"/>
          </a:p>
        </p:txBody>
      </p:sp>
      <p:cxnSp>
        <p:nvCxnSpPr>
          <p:cNvPr id="28" name="Straight Connector 27">
            <a:extLst>
              <a:ext uri="{FF2B5EF4-FFF2-40B4-BE49-F238E27FC236}">
                <a16:creationId xmlns:a16="http://schemas.microsoft.com/office/drawing/2014/main" id="{2A9A284E-B4DB-4D09-95E6-38173AF41B7F}"/>
              </a:ext>
            </a:extLst>
          </p:cNvPr>
          <p:cNvCxnSpPr>
            <a:stCxn id="11" idx="2"/>
            <a:endCxn id="22" idx="0"/>
          </p:cNvCxnSpPr>
          <p:nvPr/>
        </p:nvCxnSpPr>
        <p:spPr>
          <a:xfrm flipH="1">
            <a:off x="4971142" y="2126341"/>
            <a:ext cx="1001486" cy="601997"/>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4257290-5149-4263-AF57-DCCFF992F24F}"/>
              </a:ext>
            </a:extLst>
          </p:cNvPr>
          <p:cNvCxnSpPr>
            <a:stCxn id="12" idx="2"/>
            <a:endCxn id="23" idx="0"/>
          </p:cNvCxnSpPr>
          <p:nvPr/>
        </p:nvCxnSpPr>
        <p:spPr>
          <a:xfrm flipH="1">
            <a:off x="7634514" y="2133596"/>
            <a:ext cx="738414" cy="594742"/>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868ADF3C-94ED-4DD3-A5E3-6128B0971D41}"/>
              </a:ext>
            </a:extLst>
          </p:cNvPr>
          <p:cNvCxnSpPr>
            <a:stCxn id="10" idx="2"/>
            <a:endCxn id="23" idx="3"/>
          </p:cNvCxnSpPr>
          <p:nvPr/>
        </p:nvCxnSpPr>
        <p:spPr>
          <a:xfrm flipH="1">
            <a:off x="8650514" y="2140851"/>
            <a:ext cx="2122714" cy="1175316"/>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E5BD05B3-35C3-4B33-9607-93E45CFD1A09}"/>
              </a:ext>
            </a:extLst>
          </p:cNvPr>
          <p:cNvCxnSpPr>
            <a:stCxn id="5" idx="2"/>
            <a:endCxn id="22" idx="1"/>
          </p:cNvCxnSpPr>
          <p:nvPr/>
        </p:nvCxnSpPr>
        <p:spPr>
          <a:xfrm>
            <a:off x="3572328" y="2126341"/>
            <a:ext cx="382814" cy="1189826"/>
          </a:xfrm>
          <a:prstGeom prst="line">
            <a:avLst/>
          </a:prstGeom>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4BA712DD-7A9A-4E31-96F5-6E728589D1C9}"/>
              </a:ext>
            </a:extLst>
          </p:cNvPr>
          <p:cNvSpPr/>
          <p:nvPr/>
        </p:nvSpPr>
        <p:spPr>
          <a:xfrm>
            <a:off x="5987142" y="4601027"/>
            <a:ext cx="2032000" cy="1966686"/>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Machine learning (regression)</a:t>
            </a:r>
          </a:p>
        </p:txBody>
      </p:sp>
      <p:sp>
        <p:nvSpPr>
          <p:cNvPr id="36" name="Rectangle 35">
            <a:extLst>
              <a:ext uri="{FF2B5EF4-FFF2-40B4-BE49-F238E27FC236}">
                <a16:creationId xmlns:a16="http://schemas.microsoft.com/office/drawing/2014/main" id="{8A5C3193-C131-46CE-B562-C72088147558}"/>
              </a:ext>
            </a:extLst>
          </p:cNvPr>
          <p:cNvSpPr/>
          <p:nvPr/>
        </p:nvSpPr>
        <p:spPr>
          <a:xfrm>
            <a:off x="3955142" y="5268686"/>
            <a:ext cx="1502229" cy="63863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dirty="0"/>
              <a:t>Predicted duration</a:t>
            </a:r>
          </a:p>
        </p:txBody>
      </p:sp>
      <p:cxnSp>
        <p:nvCxnSpPr>
          <p:cNvPr id="38" name="Straight Connector 37">
            <a:extLst>
              <a:ext uri="{FF2B5EF4-FFF2-40B4-BE49-F238E27FC236}">
                <a16:creationId xmlns:a16="http://schemas.microsoft.com/office/drawing/2014/main" id="{44CB4825-4C64-4432-9EE4-B3D06F3C75B8}"/>
              </a:ext>
            </a:extLst>
          </p:cNvPr>
          <p:cNvCxnSpPr>
            <a:stCxn id="22" idx="2"/>
            <a:endCxn id="35" idx="1"/>
          </p:cNvCxnSpPr>
          <p:nvPr/>
        </p:nvCxnSpPr>
        <p:spPr>
          <a:xfrm>
            <a:off x="4971142" y="3903995"/>
            <a:ext cx="1313580" cy="985046"/>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DAA498BD-D28A-4E41-AAD1-D678131D70EF}"/>
              </a:ext>
            </a:extLst>
          </p:cNvPr>
          <p:cNvCxnSpPr>
            <a:stCxn id="23" idx="2"/>
            <a:endCxn id="35" idx="0"/>
          </p:cNvCxnSpPr>
          <p:nvPr/>
        </p:nvCxnSpPr>
        <p:spPr>
          <a:xfrm flipH="1">
            <a:off x="7003142" y="3903995"/>
            <a:ext cx="631372" cy="697032"/>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AC46AC3-4F72-48A6-9732-F785F8B1FF6F}"/>
              </a:ext>
            </a:extLst>
          </p:cNvPr>
          <p:cNvCxnSpPr>
            <a:stCxn id="35" idx="2"/>
            <a:endCxn id="36" idx="3"/>
          </p:cNvCxnSpPr>
          <p:nvPr/>
        </p:nvCxnSpPr>
        <p:spPr>
          <a:xfrm flipH="1">
            <a:off x="5457371" y="5584370"/>
            <a:ext cx="529771" cy="3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B24D1FAA-8C09-44EF-AD2B-E64E710240B9}"/>
              </a:ext>
            </a:extLst>
          </p:cNvPr>
          <p:cNvCxnSpPr>
            <a:stCxn id="36" idx="1"/>
          </p:cNvCxnSpPr>
          <p:nvPr/>
        </p:nvCxnSpPr>
        <p:spPr>
          <a:xfrm flipH="1" flipV="1">
            <a:off x="2699657" y="5584370"/>
            <a:ext cx="1255485" cy="36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3F94C30E-2306-4140-B1E5-DBA91F85911E}"/>
              </a:ext>
            </a:extLst>
          </p:cNvPr>
          <p:cNvCxnSpPr>
            <a:stCxn id="4" idx="3"/>
            <a:endCxn id="5" idx="1"/>
          </p:cNvCxnSpPr>
          <p:nvPr/>
        </p:nvCxnSpPr>
        <p:spPr>
          <a:xfrm>
            <a:off x="1640114" y="1531258"/>
            <a:ext cx="916214" cy="7255"/>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pic>
        <p:nvPicPr>
          <p:cNvPr id="2" name="Audio 1">
            <a:hlinkClick r:id="" action="ppaction://media"/>
            <a:extLst>
              <a:ext uri="{FF2B5EF4-FFF2-40B4-BE49-F238E27FC236}">
                <a16:creationId xmlns:a16="http://schemas.microsoft.com/office/drawing/2014/main" id="{29087255-7475-4747-BD1D-3B82F6A2EFFA}"/>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971575026"/>
      </p:ext>
    </p:extLst>
  </p:cSld>
  <p:clrMapOvr>
    <a:masterClrMapping/>
  </p:clrMapOvr>
  <mc:AlternateContent xmlns:mc="http://schemas.openxmlformats.org/markup-compatibility/2006">
    <mc:Choice xmlns:p14="http://schemas.microsoft.com/office/powerpoint/2010/main" Requires="p14">
      <p:transition spd="slow" p14:dur="2000" advTm="34065"/>
    </mc:Choice>
    <mc:Fallback>
      <p:transition spd="slow" advTm="340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46"/>
                                        </p:tgtEl>
                                        <p:attrNameLst>
                                          <p:attrName>style.visibility</p:attrName>
                                        </p:attrNameLst>
                                      </p:cBhvr>
                                      <p:to>
                                        <p:strVal val="visible"/>
                                      </p:to>
                                    </p:set>
                                    <p:animEffect transition="in" filter="fade">
                                      <p:cBhvr>
                                        <p:cTn id="16" dur="500"/>
                                        <p:tgtEl>
                                          <p:spTgt spid="4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500"/>
                                        <p:tgtEl>
                                          <p:spTgt spid="10"/>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4"/>
                                        </p:tgtEl>
                                        <p:attrNameLst>
                                          <p:attrName>style.visibility</p:attrName>
                                        </p:attrNameLst>
                                      </p:cBhvr>
                                      <p:to>
                                        <p:strVal val="visible"/>
                                      </p:to>
                                    </p:set>
                                    <p:animEffect transition="in" filter="fade">
                                      <p:cBhvr>
                                        <p:cTn id="35" dur="500"/>
                                        <p:tgtEl>
                                          <p:spTgt spid="34"/>
                                        </p:tgtEl>
                                      </p:cBhvr>
                                    </p:animEffect>
                                  </p:childTnLst>
                                </p:cTn>
                              </p:par>
                              <p:par>
                                <p:cTn id="36" presetID="10" presetClass="entr" presetSubtype="0" fill="hold" nodeType="withEffect">
                                  <p:stCondLst>
                                    <p:cond delay="0"/>
                                  </p:stCondLst>
                                  <p:childTnLst>
                                    <p:set>
                                      <p:cBhvr>
                                        <p:cTn id="37" dur="1" fill="hold">
                                          <p:stCondLst>
                                            <p:cond delay="0"/>
                                          </p:stCondLst>
                                        </p:cTn>
                                        <p:tgtEl>
                                          <p:spTgt spid="28"/>
                                        </p:tgtEl>
                                        <p:attrNameLst>
                                          <p:attrName>style.visibility</p:attrName>
                                        </p:attrNameLst>
                                      </p:cBhvr>
                                      <p:to>
                                        <p:strVal val="visible"/>
                                      </p:to>
                                    </p:set>
                                    <p:animEffect transition="in" filter="fade">
                                      <p:cBhvr>
                                        <p:cTn id="38" dur="500"/>
                                        <p:tgtEl>
                                          <p:spTgt spid="28"/>
                                        </p:tgtEl>
                                      </p:cBhvr>
                                    </p:animEffect>
                                  </p:childTnLst>
                                </p:cTn>
                              </p:par>
                              <p:par>
                                <p:cTn id="39" presetID="10" presetClass="entr" presetSubtype="0" fill="hold" nodeType="withEffect">
                                  <p:stCondLst>
                                    <p:cond delay="0"/>
                                  </p:stCondLst>
                                  <p:childTnLst>
                                    <p:set>
                                      <p:cBhvr>
                                        <p:cTn id="40" dur="1" fill="hold">
                                          <p:stCondLst>
                                            <p:cond delay="0"/>
                                          </p:stCondLst>
                                        </p:cTn>
                                        <p:tgtEl>
                                          <p:spTgt spid="30"/>
                                        </p:tgtEl>
                                        <p:attrNameLst>
                                          <p:attrName>style.visibility</p:attrName>
                                        </p:attrNameLst>
                                      </p:cBhvr>
                                      <p:to>
                                        <p:strVal val="visible"/>
                                      </p:to>
                                    </p:set>
                                    <p:animEffect transition="in" filter="fade">
                                      <p:cBhvr>
                                        <p:cTn id="41" dur="500"/>
                                        <p:tgtEl>
                                          <p:spTgt spid="30"/>
                                        </p:tgtEl>
                                      </p:cBhvr>
                                    </p:animEffect>
                                  </p:childTnLst>
                                </p:cTn>
                              </p:par>
                              <p:par>
                                <p:cTn id="42" presetID="10" presetClass="entr" presetSubtype="0" fill="hold" nodeType="withEffect">
                                  <p:stCondLst>
                                    <p:cond delay="0"/>
                                  </p:stCondLst>
                                  <p:childTnLst>
                                    <p:set>
                                      <p:cBhvr>
                                        <p:cTn id="43" dur="1" fill="hold">
                                          <p:stCondLst>
                                            <p:cond delay="0"/>
                                          </p:stCondLst>
                                        </p:cTn>
                                        <p:tgtEl>
                                          <p:spTgt spid="32"/>
                                        </p:tgtEl>
                                        <p:attrNameLst>
                                          <p:attrName>style.visibility</p:attrName>
                                        </p:attrNameLst>
                                      </p:cBhvr>
                                      <p:to>
                                        <p:strVal val="visible"/>
                                      </p:to>
                                    </p:set>
                                    <p:animEffect transition="in" filter="fade">
                                      <p:cBhvr>
                                        <p:cTn id="44" dur="500"/>
                                        <p:tgtEl>
                                          <p:spTgt spid="32"/>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500"/>
                                        <p:tgtEl>
                                          <p:spTgt spid="22"/>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3"/>
                                        </p:tgtEl>
                                        <p:attrNameLst>
                                          <p:attrName>style.visibility</p:attrName>
                                        </p:attrNameLst>
                                      </p:cBhvr>
                                      <p:to>
                                        <p:strVal val="visible"/>
                                      </p:to>
                                    </p:set>
                                    <p:animEffect transition="in" filter="fade">
                                      <p:cBhvr>
                                        <p:cTn id="52" dur="500"/>
                                        <p:tgtEl>
                                          <p:spTgt spid="23"/>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8"/>
                                        </p:tgtEl>
                                        <p:attrNameLst>
                                          <p:attrName>style.visibility</p:attrName>
                                        </p:attrNameLst>
                                      </p:cBhvr>
                                      <p:to>
                                        <p:strVal val="visible"/>
                                      </p:to>
                                    </p:set>
                                    <p:animEffect transition="in" filter="fade">
                                      <p:cBhvr>
                                        <p:cTn id="57" dur="500"/>
                                        <p:tgtEl>
                                          <p:spTgt spid="38"/>
                                        </p:tgtEl>
                                      </p:cBhvr>
                                    </p:animEffect>
                                  </p:childTnLst>
                                </p:cTn>
                              </p:par>
                              <p:par>
                                <p:cTn id="58" presetID="10" presetClass="entr" presetSubtype="0" fill="hold" nodeType="withEffect">
                                  <p:stCondLst>
                                    <p:cond delay="0"/>
                                  </p:stCondLst>
                                  <p:childTnLst>
                                    <p:set>
                                      <p:cBhvr>
                                        <p:cTn id="59" dur="1" fill="hold">
                                          <p:stCondLst>
                                            <p:cond delay="0"/>
                                          </p:stCondLst>
                                        </p:cTn>
                                        <p:tgtEl>
                                          <p:spTgt spid="40"/>
                                        </p:tgtEl>
                                        <p:attrNameLst>
                                          <p:attrName>style.visibility</p:attrName>
                                        </p:attrNameLst>
                                      </p:cBhvr>
                                      <p:to>
                                        <p:strVal val="visible"/>
                                      </p:to>
                                    </p:set>
                                    <p:animEffect transition="in" filter="fade">
                                      <p:cBhvr>
                                        <p:cTn id="60" dur="500"/>
                                        <p:tgtEl>
                                          <p:spTgt spid="40"/>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35"/>
                                        </p:tgtEl>
                                        <p:attrNameLst>
                                          <p:attrName>style.visibility</p:attrName>
                                        </p:attrNameLst>
                                      </p:cBhvr>
                                      <p:to>
                                        <p:strVal val="visible"/>
                                      </p:to>
                                    </p:set>
                                    <p:animEffect transition="in" filter="fade">
                                      <p:cBhvr>
                                        <p:cTn id="65" dur="500"/>
                                        <p:tgtEl>
                                          <p:spTgt spid="35"/>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42"/>
                                        </p:tgtEl>
                                        <p:attrNameLst>
                                          <p:attrName>style.visibility</p:attrName>
                                        </p:attrNameLst>
                                      </p:cBhvr>
                                      <p:to>
                                        <p:strVal val="visible"/>
                                      </p:to>
                                    </p:set>
                                    <p:animEffect transition="in" filter="fade">
                                      <p:cBhvr>
                                        <p:cTn id="70" dur="500"/>
                                        <p:tgtEl>
                                          <p:spTgt spid="42"/>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36"/>
                                        </p:tgtEl>
                                        <p:attrNameLst>
                                          <p:attrName>style.visibility</p:attrName>
                                        </p:attrNameLst>
                                      </p:cBhvr>
                                      <p:to>
                                        <p:strVal val="visible"/>
                                      </p:to>
                                    </p:set>
                                    <p:animEffect transition="in" filter="fade">
                                      <p:cBhvr>
                                        <p:cTn id="75" dur="500"/>
                                        <p:tgtEl>
                                          <p:spTgt spid="36"/>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44"/>
                                        </p:tgtEl>
                                        <p:attrNameLst>
                                          <p:attrName>style.visibility</p:attrName>
                                        </p:attrNameLst>
                                      </p:cBhvr>
                                      <p:to>
                                        <p:strVal val="visible"/>
                                      </p:to>
                                    </p:set>
                                    <p:animEffect transition="in" filter="fade">
                                      <p:cBhvr>
                                        <p:cTn id="80" dur="500"/>
                                        <p:tgtEl>
                                          <p:spTgt spid="44"/>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24"/>
                                        </p:tgtEl>
                                        <p:attrNameLst>
                                          <p:attrName>style.visibility</p:attrName>
                                        </p:attrNameLst>
                                      </p:cBhvr>
                                      <p:to>
                                        <p:strVal val="visible"/>
                                      </p:to>
                                    </p:set>
                                    <p:animEffect transition="in" filter="fade">
                                      <p:cBhvr>
                                        <p:cTn id="85"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86" fill="hold" display="0">
                  <p:stCondLst>
                    <p:cond delay="indefinite"/>
                  </p:stCondLst>
                  <p:endCondLst>
                    <p:cond evt="onStopAudio" delay="0">
                      <p:tgtEl>
                        <p:sldTgt/>
                      </p:tgtEl>
                    </p:cond>
                  </p:endCondLst>
                </p:cTn>
                <p:tgtEl>
                  <p:spTgt spid="2"/>
                </p:tgtEl>
              </p:cMediaNode>
            </p:audio>
          </p:childTnLst>
        </p:cTn>
      </p:par>
    </p:tnLst>
    <p:bldLst>
      <p:bldP spid="4" grpId="0" animBg="1"/>
      <p:bldP spid="5" grpId="0" animBg="1"/>
      <p:bldP spid="10" grpId="0" animBg="1"/>
      <p:bldP spid="11" grpId="0" animBg="1"/>
      <p:bldP spid="12" grpId="0" animBg="1"/>
      <p:bldP spid="22" grpId="0" animBg="1"/>
      <p:bldP spid="23" grpId="0" animBg="1"/>
      <p:bldP spid="24" grpId="0" animBg="1"/>
      <p:bldP spid="35" grpId="0" animBg="1"/>
      <p:bldP spid="3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5D649-DA52-40A1-A41B-6E236CAEFE4A}"/>
              </a:ext>
            </a:extLst>
          </p:cNvPr>
          <p:cNvSpPr>
            <a:spLocks noGrp="1"/>
          </p:cNvSpPr>
          <p:nvPr>
            <p:ph type="title"/>
          </p:nvPr>
        </p:nvSpPr>
        <p:spPr/>
        <p:txBody>
          <a:bodyPr>
            <a:normAutofit/>
          </a:bodyPr>
          <a:lstStyle/>
          <a:p>
            <a:r>
              <a:rPr lang="en-US" dirty="0"/>
              <a:t>Monitoring the performance of developers on Realtime dashboard:</a:t>
            </a:r>
          </a:p>
        </p:txBody>
      </p:sp>
      <p:sp>
        <p:nvSpPr>
          <p:cNvPr id="3" name="Content Placeholder 2">
            <a:extLst>
              <a:ext uri="{FF2B5EF4-FFF2-40B4-BE49-F238E27FC236}">
                <a16:creationId xmlns:a16="http://schemas.microsoft.com/office/drawing/2014/main" id="{8AE31DAA-1989-45B7-8EF6-7A5D786A71EA}"/>
              </a:ext>
            </a:extLst>
          </p:cNvPr>
          <p:cNvSpPr>
            <a:spLocks noGrp="1"/>
          </p:cNvSpPr>
          <p:nvPr>
            <p:ph idx="1"/>
          </p:nvPr>
        </p:nvSpPr>
        <p:spPr>
          <a:xfrm>
            <a:off x="1101806" y="2012845"/>
            <a:ext cx="8596668" cy="4455332"/>
          </a:xfrm>
        </p:spPr>
        <p:txBody>
          <a:bodyPr>
            <a:normAutofit fontScale="92500" lnSpcReduction="20000"/>
          </a:bodyPr>
          <a:lstStyle/>
          <a:p>
            <a:pPr lvl="0"/>
            <a:r>
              <a:rPr lang="en-US" dirty="0"/>
              <a:t>As we know the concept of CICD, it needs </a:t>
            </a:r>
            <a:r>
              <a:rPr lang="en-US" dirty="0" err="1"/>
              <a:t>continous</a:t>
            </a:r>
            <a:r>
              <a:rPr lang="en-US" dirty="0"/>
              <a:t> </a:t>
            </a:r>
            <a:r>
              <a:rPr lang="en-US" dirty="0" err="1"/>
              <a:t>delievery</a:t>
            </a:r>
            <a:r>
              <a:rPr lang="en-US" dirty="0"/>
              <a:t> within a period of time.</a:t>
            </a:r>
          </a:p>
          <a:p>
            <a:pPr lvl="0"/>
            <a:r>
              <a:rPr lang="en-US" dirty="0"/>
              <a:t>In such cases, the </a:t>
            </a:r>
            <a:r>
              <a:rPr lang="en-US" dirty="0" err="1"/>
              <a:t>quallity</a:t>
            </a:r>
            <a:r>
              <a:rPr lang="en-US" dirty="0"/>
              <a:t> of code and the </a:t>
            </a:r>
            <a:r>
              <a:rPr lang="en-US" dirty="0" err="1"/>
              <a:t>performae</a:t>
            </a:r>
            <a:r>
              <a:rPr lang="en-US" dirty="0"/>
              <a:t> of developer matters a lot.</a:t>
            </a:r>
          </a:p>
          <a:p>
            <a:pPr lvl="0"/>
            <a:r>
              <a:rPr lang="en-US" dirty="0"/>
              <a:t>In order to </a:t>
            </a:r>
            <a:r>
              <a:rPr lang="en-US" dirty="0" err="1"/>
              <a:t>analyse</a:t>
            </a:r>
            <a:r>
              <a:rPr lang="en-US" dirty="0"/>
              <a:t> the team performance and individual developer performance in real time</a:t>
            </a:r>
          </a:p>
          <a:p>
            <a:pPr lvl="0"/>
            <a:r>
              <a:rPr lang="en-US" dirty="0"/>
              <a:t>we thought of using machine </a:t>
            </a:r>
            <a:r>
              <a:rPr lang="en-US" dirty="0" err="1"/>
              <a:t>learnig</a:t>
            </a:r>
            <a:r>
              <a:rPr lang="en-US" dirty="0"/>
              <a:t> algorithms on the logs of data that we get from </a:t>
            </a:r>
            <a:r>
              <a:rPr lang="en-US" dirty="0" err="1"/>
              <a:t>jenkins</a:t>
            </a:r>
            <a:r>
              <a:rPr lang="en-US" dirty="0"/>
              <a:t>, </a:t>
            </a:r>
            <a:r>
              <a:rPr lang="en-US" dirty="0" err="1"/>
              <a:t>seurity</a:t>
            </a:r>
            <a:r>
              <a:rPr lang="en-US" dirty="0"/>
              <a:t> tools, </a:t>
            </a:r>
            <a:r>
              <a:rPr lang="en-US" dirty="0" err="1"/>
              <a:t>jir</a:t>
            </a:r>
            <a:r>
              <a:rPr lang="en-US" dirty="0"/>
              <a:t> and </a:t>
            </a:r>
            <a:r>
              <a:rPr lang="en-US" dirty="0" err="1"/>
              <a:t>github</a:t>
            </a:r>
            <a:r>
              <a:rPr lang="en-US" dirty="0"/>
              <a:t>.</a:t>
            </a:r>
          </a:p>
          <a:p>
            <a:pPr lvl="0"/>
            <a:r>
              <a:rPr lang="en-US" dirty="0"/>
              <a:t>Mapping this data can provide insights in </a:t>
            </a:r>
            <a:r>
              <a:rPr lang="en-US" dirty="0" err="1"/>
              <a:t>whats</a:t>
            </a:r>
            <a:r>
              <a:rPr lang="en-US" dirty="0"/>
              <a:t> happening in the team.</a:t>
            </a:r>
          </a:p>
          <a:p>
            <a:pPr lvl="0"/>
            <a:r>
              <a:rPr lang="en-US" dirty="0"/>
              <a:t>Following things can be monitored on the regular basis :</a:t>
            </a:r>
          </a:p>
          <a:p>
            <a:pPr lvl="1"/>
            <a:r>
              <a:rPr lang="en-US" dirty="0"/>
              <a:t>Quality of code by the developer.</a:t>
            </a:r>
          </a:p>
          <a:p>
            <a:pPr lvl="1"/>
            <a:r>
              <a:rPr lang="en-US" dirty="0"/>
              <a:t>How actively the developer is pushing the code to GitHub</a:t>
            </a:r>
          </a:p>
          <a:p>
            <a:pPr lvl="1"/>
            <a:r>
              <a:rPr lang="en-US" dirty="0"/>
              <a:t>After pushing the code, whether the developer code is good enough to pass the Jenkins pipeline.</a:t>
            </a:r>
          </a:p>
          <a:p>
            <a:pPr lvl="1"/>
            <a:r>
              <a:rPr lang="en-US" dirty="0"/>
              <a:t>Based on the severity of bug or task, how much time does the developer take to fix it can also determine the performance of the developer.</a:t>
            </a:r>
          </a:p>
          <a:p>
            <a:endParaRPr lang="en-US" dirty="0"/>
          </a:p>
        </p:txBody>
      </p:sp>
      <p:pic>
        <p:nvPicPr>
          <p:cNvPr id="6" name="Audio 5">
            <a:hlinkClick r:id="" action="ppaction://media"/>
            <a:extLst>
              <a:ext uri="{FF2B5EF4-FFF2-40B4-BE49-F238E27FC236}">
                <a16:creationId xmlns:a16="http://schemas.microsoft.com/office/drawing/2014/main" id="{C463B99F-E8CF-4121-9D7A-5892BE827D1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17109102"/>
      </p:ext>
    </p:extLst>
  </p:cSld>
  <p:clrMapOvr>
    <a:masterClrMapping/>
  </p:clrMapOvr>
  <mc:AlternateContent xmlns:mc="http://schemas.openxmlformats.org/markup-compatibility/2006">
    <mc:Choice xmlns:p14="http://schemas.microsoft.com/office/powerpoint/2010/main" Requires="p14">
      <p:transition spd="slow" p14:dur="2000" advTm="55211"/>
    </mc:Choice>
    <mc:Fallback>
      <p:transition spd="slow" advTm="552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49F5D3D-0214-4241-8246-4BBAC425840D}"/>
              </a:ext>
            </a:extLst>
          </p:cNvPr>
          <p:cNvSpPr txBox="1"/>
          <p:nvPr/>
        </p:nvSpPr>
        <p:spPr>
          <a:xfrm>
            <a:off x="3951213" y="2721114"/>
            <a:ext cx="3355597" cy="707886"/>
          </a:xfrm>
          <a:prstGeom prst="rect">
            <a:avLst/>
          </a:prstGeom>
          <a:noFill/>
        </p:spPr>
        <p:txBody>
          <a:bodyPr wrap="square" rtlCol="0">
            <a:spAutoFit/>
          </a:bodyPr>
          <a:lstStyle/>
          <a:p>
            <a:r>
              <a:rPr lang="en-US" sz="4000" dirty="0"/>
              <a:t>THANK YOU</a:t>
            </a:r>
          </a:p>
        </p:txBody>
      </p:sp>
      <p:pic>
        <p:nvPicPr>
          <p:cNvPr id="8" name="Audio 7">
            <a:hlinkClick r:id="" action="ppaction://media"/>
            <a:extLst>
              <a:ext uri="{FF2B5EF4-FFF2-40B4-BE49-F238E27FC236}">
                <a16:creationId xmlns:a16="http://schemas.microsoft.com/office/drawing/2014/main" id="{FC7950A7-E30D-4B45-A2F9-1E83BB4F212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06605146"/>
      </p:ext>
    </p:extLst>
  </p:cSld>
  <p:clrMapOvr>
    <a:masterClrMapping/>
  </p:clrMapOvr>
  <mc:AlternateContent xmlns:mc="http://schemas.openxmlformats.org/markup-compatibility/2006">
    <mc:Choice xmlns:p14="http://schemas.microsoft.com/office/powerpoint/2010/main" Requires="p14">
      <p:transition spd="slow" p14:dur="2000" advTm="3262"/>
    </mc:Choice>
    <mc:Fallback>
      <p:transition spd="slow" advTm="32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58018-6FFB-4B06-8A87-B4C3F151DB05}"/>
              </a:ext>
            </a:extLst>
          </p:cNvPr>
          <p:cNvSpPr>
            <a:spLocks noGrp="1"/>
          </p:cNvSpPr>
          <p:nvPr>
            <p:ph type="title"/>
          </p:nvPr>
        </p:nvSpPr>
        <p:spPr/>
        <p:txBody>
          <a:bodyPr/>
          <a:lstStyle/>
          <a:p>
            <a:r>
              <a:rPr lang="en-US" dirty="0"/>
              <a:t>Description of idea</a:t>
            </a:r>
          </a:p>
        </p:txBody>
      </p:sp>
      <p:sp>
        <p:nvSpPr>
          <p:cNvPr id="3" name="Content Placeholder 2">
            <a:extLst>
              <a:ext uri="{FF2B5EF4-FFF2-40B4-BE49-F238E27FC236}">
                <a16:creationId xmlns:a16="http://schemas.microsoft.com/office/drawing/2014/main" id="{9E8834C8-A46D-4194-B71D-3259296D5A39}"/>
              </a:ext>
            </a:extLst>
          </p:cNvPr>
          <p:cNvSpPr>
            <a:spLocks noGrp="1"/>
          </p:cNvSpPr>
          <p:nvPr>
            <p:ph idx="1"/>
          </p:nvPr>
        </p:nvSpPr>
        <p:spPr>
          <a:xfrm>
            <a:off x="677334" y="1825029"/>
            <a:ext cx="8596668" cy="4688066"/>
          </a:xfrm>
        </p:spPr>
        <p:txBody>
          <a:bodyPr>
            <a:normAutofit lnSpcReduction="10000"/>
          </a:bodyPr>
          <a:lstStyle/>
          <a:p>
            <a:r>
              <a:rPr lang="en-US" dirty="0"/>
              <a:t>Identification of Root Cause:</a:t>
            </a:r>
          </a:p>
          <a:p>
            <a:pPr lvl="1"/>
            <a:r>
              <a:rPr lang="en-US" dirty="0"/>
              <a:t>Root Cause is the exception of application quality, letting teams fix an availability or performance issue once and for all. </a:t>
            </a:r>
          </a:p>
          <a:p>
            <a:pPr lvl="1"/>
            <a:r>
              <a:rPr lang="en-US" dirty="0"/>
              <a:t>Using machine Learning we can train the system to classify all the possible ways to how a system gets fail and predict the possible root cause that can be triggering the failure.</a:t>
            </a:r>
          </a:p>
          <a:p>
            <a:r>
              <a:rPr lang="en-US" dirty="0"/>
              <a:t>Predict the release time of a product:</a:t>
            </a:r>
          </a:p>
          <a:p>
            <a:pPr lvl="1"/>
            <a:r>
              <a:rPr lang="en-US" dirty="0"/>
              <a:t>While predicting the release time of product there might be some delay due to unknown errors, application failures, bugs etc. So by extracting that we can use supervised learning and use training data in order to estimate delay of delivery and add it to existing in order to predict release time.</a:t>
            </a:r>
          </a:p>
          <a:p>
            <a:r>
              <a:rPr lang="en-US" dirty="0"/>
              <a:t>Monitoring the performance of developers on Realtime dashboard:</a:t>
            </a:r>
          </a:p>
          <a:p>
            <a:pPr lvl="1"/>
            <a:r>
              <a:rPr lang="en-US" dirty="0"/>
              <a:t>Real time monitoring of developers with respect performance for management level.</a:t>
            </a:r>
          </a:p>
          <a:p>
            <a:pPr lvl="1"/>
            <a:r>
              <a:rPr lang="en-US" dirty="0"/>
              <a:t>In order to get insights of team.</a:t>
            </a:r>
          </a:p>
        </p:txBody>
      </p:sp>
      <p:pic>
        <p:nvPicPr>
          <p:cNvPr id="6" name="Audio 5">
            <a:hlinkClick r:id="" action="ppaction://media"/>
            <a:extLst>
              <a:ext uri="{FF2B5EF4-FFF2-40B4-BE49-F238E27FC236}">
                <a16:creationId xmlns:a16="http://schemas.microsoft.com/office/drawing/2014/main" id="{1A2FB185-C876-40BA-96DB-4AD953FA81B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10438642"/>
      </p:ext>
    </p:extLst>
  </p:cSld>
  <p:clrMapOvr>
    <a:masterClrMapping/>
  </p:clrMapOvr>
  <mc:AlternateContent xmlns:mc="http://schemas.openxmlformats.org/markup-compatibility/2006">
    <mc:Choice xmlns:p14="http://schemas.microsoft.com/office/powerpoint/2010/main" Requires="p14">
      <p:transition spd="slow" p14:dur="2000" advTm="39046"/>
    </mc:Choice>
    <mc:Fallback>
      <p:transition spd="slow" advTm="390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58018-6FFB-4B06-8A87-B4C3F151DB05}"/>
              </a:ext>
            </a:extLst>
          </p:cNvPr>
          <p:cNvSpPr>
            <a:spLocks noGrp="1"/>
          </p:cNvSpPr>
          <p:nvPr>
            <p:ph type="title"/>
          </p:nvPr>
        </p:nvSpPr>
        <p:spPr/>
        <p:txBody>
          <a:bodyPr/>
          <a:lstStyle/>
          <a:p>
            <a:r>
              <a:rPr lang="en-US" dirty="0"/>
              <a:t>DevOps</a:t>
            </a:r>
          </a:p>
        </p:txBody>
      </p:sp>
      <p:sp>
        <p:nvSpPr>
          <p:cNvPr id="3" name="Content Placeholder 2">
            <a:extLst>
              <a:ext uri="{FF2B5EF4-FFF2-40B4-BE49-F238E27FC236}">
                <a16:creationId xmlns:a16="http://schemas.microsoft.com/office/drawing/2014/main" id="{9E8834C8-A46D-4194-B71D-3259296D5A39}"/>
              </a:ext>
            </a:extLst>
          </p:cNvPr>
          <p:cNvSpPr>
            <a:spLocks noGrp="1"/>
          </p:cNvSpPr>
          <p:nvPr>
            <p:ph idx="1"/>
          </p:nvPr>
        </p:nvSpPr>
        <p:spPr>
          <a:xfrm>
            <a:off x="677334" y="1825029"/>
            <a:ext cx="8596668" cy="3880773"/>
          </a:xfrm>
        </p:spPr>
        <p:txBody>
          <a:bodyPr/>
          <a:lstStyle/>
          <a:p>
            <a:r>
              <a:rPr lang="en-US" dirty="0"/>
              <a:t>We can get a lot of data from DevOps.</a:t>
            </a:r>
          </a:p>
          <a:p>
            <a:r>
              <a:rPr lang="en-US" dirty="0"/>
              <a:t>We use a lot of tools in a pipeline, automating almost all the process.</a:t>
            </a:r>
          </a:p>
          <a:p>
            <a:r>
              <a:rPr lang="en-US" dirty="0"/>
              <a:t>When ever a developer is submitting his code we send it through all needed step to make sure his code is perfect.</a:t>
            </a:r>
          </a:p>
          <a:p>
            <a:r>
              <a:rPr lang="en-US" dirty="0"/>
              <a:t>The latest code in the code line will be integrated continuously and it is called Continues Integration.</a:t>
            </a:r>
          </a:p>
          <a:p>
            <a:r>
              <a:rPr lang="en-US" dirty="0"/>
              <a:t>The integrated code is later sent through deployment stage and that is called Continues Deployment.</a:t>
            </a:r>
          </a:p>
        </p:txBody>
      </p:sp>
      <p:pic>
        <p:nvPicPr>
          <p:cNvPr id="6" name="Audio 5">
            <a:hlinkClick r:id="" action="ppaction://media"/>
            <a:extLst>
              <a:ext uri="{FF2B5EF4-FFF2-40B4-BE49-F238E27FC236}">
                <a16:creationId xmlns:a16="http://schemas.microsoft.com/office/drawing/2014/main" id="{C3418B23-E6BA-4E71-8B3D-817D60BF00E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74566563"/>
      </p:ext>
    </p:extLst>
  </p:cSld>
  <p:clrMapOvr>
    <a:masterClrMapping/>
  </p:clrMapOvr>
  <mc:AlternateContent xmlns:mc="http://schemas.openxmlformats.org/markup-compatibility/2006">
    <mc:Choice xmlns:p14="http://schemas.microsoft.com/office/powerpoint/2010/main" Requires="p14">
      <p:transition spd="slow" p14:dur="2000" advTm="27949"/>
    </mc:Choice>
    <mc:Fallback>
      <p:transition spd="slow" advTm="279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09256CE-BFB3-4164-9F93-5AC4B5340F55}"/>
              </a:ext>
            </a:extLst>
          </p:cNvPr>
          <p:cNvPicPr>
            <a:picLocks noChangeAspect="1"/>
          </p:cNvPicPr>
          <p:nvPr/>
        </p:nvPicPr>
        <p:blipFill>
          <a:blip r:embed="rId5"/>
          <a:stretch>
            <a:fillRect/>
          </a:stretch>
        </p:blipFill>
        <p:spPr>
          <a:xfrm>
            <a:off x="2082792" y="588765"/>
            <a:ext cx="7048500" cy="1762125"/>
          </a:xfrm>
          <a:prstGeom prst="rect">
            <a:avLst/>
          </a:prstGeom>
        </p:spPr>
      </p:pic>
      <p:sp>
        <p:nvSpPr>
          <p:cNvPr id="5" name="Rectangle 4">
            <a:extLst>
              <a:ext uri="{FF2B5EF4-FFF2-40B4-BE49-F238E27FC236}">
                <a16:creationId xmlns:a16="http://schemas.microsoft.com/office/drawing/2014/main" id="{E1303007-EA92-4597-B989-34D64FD66490}"/>
              </a:ext>
            </a:extLst>
          </p:cNvPr>
          <p:cNvSpPr/>
          <p:nvPr/>
        </p:nvSpPr>
        <p:spPr>
          <a:xfrm>
            <a:off x="79963" y="773323"/>
            <a:ext cx="1497167" cy="58877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GitHub Code</a:t>
            </a:r>
          </a:p>
        </p:txBody>
      </p:sp>
      <p:cxnSp>
        <p:nvCxnSpPr>
          <p:cNvPr id="7" name="Straight Arrow Connector 6">
            <a:extLst>
              <a:ext uri="{FF2B5EF4-FFF2-40B4-BE49-F238E27FC236}">
                <a16:creationId xmlns:a16="http://schemas.microsoft.com/office/drawing/2014/main" id="{3D27F400-B6C9-4A37-A0CE-BF8ECC7F6E4B}"/>
              </a:ext>
            </a:extLst>
          </p:cNvPr>
          <p:cNvCxnSpPr>
            <a:stCxn id="5" idx="3"/>
          </p:cNvCxnSpPr>
          <p:nvPr/>
        </p:nvCxnSpPr>
        <p:spPr>
          <a:xfrm flipV="1">
            <a:off x="1577130" y="1067710"/>
            <a:ext cx="505662" cy="1"/>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9" name="Straight Arrow Connector 8">
            <a:extLst>
              <a:ext uri="{FF2B5EF4-FFF2-40B4-BE49-F238E27FC236}">
                <a16:creationId xmlns:a16="http://schemas.microsoft.com/office/drawing/2014/main" id="{4F813B50-3F05-4C61-8D3E-CB75BB47E369}"/>
              </a:ext>
            </a:extLst>
          </p:cNvPr>
          <p:cNvCxnSpPr>
            <a:cxnSpLocks/>
          </p:cNvCxnSpPr>
          <p:nvPr/>
        </p:nvCxnSpPr>
        <p:spPr>
          <a:xfrm>
            <a:off x="2407640" y="2275775"/>
            <a:ext cx="0" cy="1054654"/>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pic>
        <p:nvPicPr>
          <p:cNvPr id="1026" name="Picture 2" descr="Image result for file image">
            <a:extLst>
              <a:ext uri="{FF2B5EF4-FFF2-40B4-BE49-F238E27FC236}">
                <a16:creationId xmlns:a16="http://schemas.microsoft.com/office/drawing/2014/main" id="{42C2882C-2E0B-4ADF-B989-4A1D2A36707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61345" y="3270859"/>
            <a:ext cx="492590" cy="492590"/>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Straight Arrow Connector 10">
            <a:extLst>
              <a:ext uri="{FF2B5EF4-FFF2-40B4-BE49-F238E27FC236}">
                <a16:creationId xmlns:a16="http://schemas.microsoft.com/office/drawing/2014/main" id="{B28B142D-E613-42F0-8D55-1ACAC2B8E3F1}"/>
              </a:ext>
            </a:extLst>
          </p:cNvPr>
          <p:cNvCxnSpPr>
            <a:cxnSpLocks/>
          </p:cNvCxnSpPr>
          <p:nvPr/>
        </p:nvCxnSpPr>
        <p:spPr>
          <a:xfrm>
            <a:off x="4002947" y="2275389"/>
            <a:ext cx="0" cy="105504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2" name="Straight Arrow Connector 11">
            <a:extLst>
              <a:ext uri="{FF2B5EF4-FFF2-40B4-BE49-F238E27FC236}">
                <a16:creationId xmlns:a16="http://schemas.microsoft.com/office/drawing/2014/main" id="{628F55AA-2174-4BBB-A22A-CAE3337A3A50}"/>
              </a:ext>
            </a:extLst>
          </p:cNvPr>
          <p:cNvCxnSpPr>
            <a:cxnSpLocks/>
          </p:cNvCxnSpPr>
          <p:nvPr/>
        </p:nvCxnSpPr>
        <p:spPr>
          <a:xfrm>
            <a:off x="4868411" y="2270182"/>
            <a:ext cx="0" cy="1060247"/>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3" name="Straight Arrow Connector 12">
            <a:extLst>
              <a:ext uri="{FF2B5EF4-FFF2-40B4-BE49-F238E27FC236}">
                <a16:creationId xmlns:a16="http://schemas.microsoft.com/office/drawing/2014/main" id="{09602DD2-5398-4CA0-B5F1-F44881C925F7}"/>
              </a:ext>
            </a:extLst>
          </p:cNvPr>
          <p:cNvCxnSpPr>
            <a:cxnSpLocks/>
          </p:cNvCxnSpPr>
          <p:nvPr/>
        </p:nvCxnSpPr>
        <p:spPr>
          <a:xfrm>
            <a:off x="5607042" y="2270182"/>
            <a:ext cx="0" cy="1060247"/>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4" name="Straight Arrow Connector 13">
            <a:extLst>
              <a:ext uri="{FF2B5EF4-FFF2-40B4-BE49-F238E27FC236}">
                <a16:creationId xmlns:a16="http://schemas.microsoft.com/office/drawing/2014/main" id="{2DEE3781-BDA0-4A6F-9F0A-0A4182875558}"/>
              </a:ext>
            </a:extLst>
          </p:cNvPr>
          <p:cNvCxnSpPr>
            <a:cxnSpLocks/>
          </p:cNvCxnSpPr>
          <p:nvPr/>
        </p:nvCxnSpPr>
        <p:spPr>
          <a:xfrm>
            <a:off x="6507060" y="2270182"/>
            <a:ext cx="0" cy="1060247"/>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5" name="Straight Arrow Connector 14">
            <a:extLst>
              <a:ext uri="{FF2B5EF4-FFF2-40B4-BE49-F238E27FC236}">
                <a16:creationId xmlns:a16="http://schemas.microsoft.com/office/drawing/2014/main" id="{84D738DA-C125-45C9-8A0C-D222E6CDE228}"/>
              </a:ext>
            </a:extLst>
          </p:cNvPr>
          <p:cNvCxnSpPr>
            <a:cxnSpLocks/>
          </p:cNvCxnSpPr>
          <p:nvPr/>
        </p:nvCxnSpPr>
        <p:spPr>
          <a:xfrm>
            <a:off x="7255078" y="2270182"/>
            <a:ext cx="0" cy="1060247"/>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6" name="Straight Arrow Connector 15">
            <a:extLst>
              <a:ext uri="{FF2B5EF4-FFF2-40B4-BE49-F238E27FC236}">
                <a16:creationId xmlns:a16="http://schemas.microsoft.com/office/drawing/2014/main" id="{B04A0AD1-C845-4C04-A483-35D3A9DE38D2}"/>
              </a:ext>
            </a:extLst>
          </p:cNvPr>
          <p:cNvCxnSpPr>
            <a:cxnSpLocks/>
          </p:cNvCxnSpPr>
          <p:nvPr/>
        </p:nvCxnSpPr>
        <p:spPr>
          <a:xfrm>
            <a:off x="8086987" y="2270182"/>
            <a:ext cx="0" cy="1060247"/>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7" name="Straight Arrow Connector 16">
            <a:extLst>
              <a:ext uri="{FF2B5EF4-FFF2-40B4-BE49-F238E27FC236}">
                <a16:creationId xmlns:a16="http://schemas.microsoft.com/office/drawing/2014/main" id="{66E816A0-15C7-4149-8029-DBD3152D0592}"/>
              </a:ext>
            </a:extLst>
          </p:cNvPr>
          <p:cNvCxnSpPr>
            <a:cxnSpLocks/>
          </p:cNvCxnSpPr>
          <p:nvPr/>
        </p:nvCxnSpPr>
        <p:spPr>
          <a:xfrm>
            <a:off x="8868561" y="2270182"/>
            <a:ext cx="0" cy="1060247"/>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8" name="Straight Arrow Connector 17">
            <a:extLst>
              <a:ext uri="{FF2B5EF4-FFF2-40B4-BE49-F238E27FC236}">
                <a16:creationId xmlns:a16="http://schemas.microsoft.com/office/drawing/2014/main" id="{2D0ECCE2-9E0C-4CD8-B471-42311751E1B7}"/>
              </a:ext>
            </a:extLst>
          </p:cNvPr>
          <p:cNvCxnSpPr>
            <a:cxnSpLocks/>
          </p:cNvCxnSpPr>
          <p:nvPr/>
        </p:nvCxnSpPr>
        <p:spPr>
          <a:xfrm>
            <a:off x="3173835" y="2270182"/>
            <a:ext cx="0" cy="1060247"/>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pic>
        <p:nvPicPr>
          <p:cNvPr id="19" name="Picture 2" descr="Image result for file image">
            <a:extLst>
              <a:ext uri="{FF2B5EF4-FFF2-40B4-BE49-F238E27FC236}">
                <a16:creationId xmlns:a16="http://schemas.microsoft.com/office/drawing/2014/main" id="{C06EAD7C-4FD7-4C98-951B-26B3B5F96A4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40941" y="5176008"/>
            <a:ext cx="1326906" cy="1326906"/>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2" descr="Image result for file image">
            <a:extLst>
              <a:ext uri="{FF2B5EF4-FFF2-40B4-BE49-F238E27FC236}">
                <a16:creationId xmlns:a16="http://schemas.microsoft.com/office/drawing/2014/main" id="{2517E22E-E699-4427-997D-ECFA4712DD5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34530" y="3330210"/>
            <a:ext cx="492590" cy="492590"/>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2" descr="Image result for file image">
            <a:extLst>
              <a:ext uri="{FF2B5EF4-FFF2-40B4-BE49-F238E27FC236}">
                <a16:creationId xmlns:a16="http://schemas.microsoft.com/office/drawing/2014/main" id="{5AAA086A-317A-4B91-B36A-C406FC681E6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66438" y="3330210"/>
            <a:ext cx="492590" cy="492590"/>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2" descr="Image result for file image">
            <a:extLst>
              <a:ext uri="{FF2B5EF4-FFF2-40B4-BE49-F238E27FC236}">
                <a16:creationId xmlns:a16="http://schemas.microsoft.com/office/drawing/2014/main" id="{62467EF0-0D60-4C58-9AF8-11E5A19BF17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98346" y="3330210"/>
            <a:ext cx="492590" cy="492590"/>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2" descr="Image result for file image">
            <a:extLst>
              <a:ext uri="{FF2B5EF4-FFF2-40B4-BE49-F238E27FC236}">
                <a16:creationId xmlns:a16="http://schemas.microsoft.com/office/drawing/2014/main" id="{0BE7548F-3BA1-42E8-B8FA-5D9645F7095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367228" y="3317225"/>
            <a:ext cx="492590" cy="492590"/>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Image result for file image">
            <a:extLst>
              <a:ext uri="{FF2B5EF4-FFF2-40B4-BE49-F238E27FC236}">
                <a16:creationId xmlns:a16="http://schemas.microsoft.com/office/drawing/2014/main" id="{9E03C1D0-8135-49FB-B4EE-026BFC8653C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260765" y="3326404"/>
            <a:ext cx="492590" cy="492590"/>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 descr="Image result for file image">
            <a:extLst>
              <a:ext uri="{FF2B5EF4-FFF2-40B4-BE49-F238E27FC236}">
                <a16:creationId xmlns:a16="http://schemas.microsoft.com/office/drawing/2014/main" id="{5CED8EDA-9387-4D53-8D21-C8F7F4304CC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042339" y="3334141"/>
            <a:ext cx="492590" cy="492590"/>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Image result for file image">
            <a:extLst>
              <a:ext uri="{FF2B5EF4-FFF2-40B4-BE49-F238E27FC236}">
                <a16:creationId xmlns:a16="http://schemas.microsoft.com/office/drawing/2014/main" id="{24A4C6AC-F9E6-496B-AE22-CABEB7997E6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849826" y="3334141"/>
            <a:ext cx="492590" cy="492590"/>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Image result for file image">
            <a:extLst>
              <a:ext uri="{FF2B5EF4-FFF2-40B4-BE49-F238E27FC236}">
                <a16:creationId xmlns:a16="http://schemas.microsoft.com/office/drawing/2014/main" id="{0A5BD5F0-57EE-467B-BF09-D371A16CD04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588711" y="3317225"/>
            <a:ext cx="492590" cy="492590"/>
          </a:xfrm>
          <a:prstGeom prst="rect">
            <a:avLst/>
          </a:prstGeom>
          <a:noFill/>
          <a:extLst>
            <a:ext uri="{909E8E84-426E-40DD-AFC4-6F175D3DCCD1}">
              <a14:hiddenFill xmlns:a14="http://schemas.microsoft.com/office/drawing/2010/main">
                <a:solidFill>
                  <a:srgbClr val="FFFFFF"/>
                </a:solidFill>
              </a14:hiddenFill>
            </a:ext>
          </a:extLst>
        </p:spPr>
      </p:pic>
      <p:cxnSp>
        <p:nvCxnSpPr>
          <p:cNvPr id="1032" name="Straight Arrow Connector 1031">
            <a:extLst>
              <a:ext uri="{FF2B5EF4-FFF2-40B4-BE49-F238E27FC236}">
                <a16:creationId xmlns:a16="http://schemas.microsoft.com/office/drawing/2014/main" id="{02FCA3FE-16AE-445D-AA54-499B6E2F2BAF}"/>
              </a:ext>
            </a:extLst>
          </p:cNvPr>
          <p:cNvCxnSpPr>
            <a:stCxn id="1026" idx="2"/>
            <a:endCxn id="19" idx="1"/>
          </p:cNvCxnSpPr>
          <p:nvPr/>
        </p:nvCxnSpPr>
        <p:spPr>
          <a:xfrm>
            <a:off x="2407640" y="3763449"/>
            <a:ext cx="2433301" cy="2076012"/>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034" name="Straight Arrow Connector 1033">
            <a:extLst>
              <a:ext uri="{FF2B5EF4-FFF2-40B4-BE49-F238E27FC236}">
                <a16:creationId xmlns:a16="http://schemas.microsoft.com/office/drawing/2014/main" id="{2CC8A2F8-6C59-479A-98B9-31282F6784D1}"/>
              </a:ext>
            </a:extLst>
          </p:cNvPr>
          <p:cNvCxnSpPr>
            <a:stCxn id="20" idx="2"/>
          </p:cNvCxnSpPr>
          <p:nvPr/>
        </p:nvCxnSpPr>
        <p:spPr>
          <a:xfrm>
            <a:off x="3180825" y="3822800"/>
            <a:ext cx="1619791" cy="1722323"/>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036" name="Straight Arrow Connector 1035">
            <a:extLst>
              <a:ext uri="{FF2B5EF4-FFF2-40B4-BE49-F238E27FC236}">
                <a16:creationId xmlns:a16="http://schemas.microsoft.com/office/drawing/2014/main" id="{0D76AF96-0B8A-4E10-B803-616703481DB0}"/>
              </a:ext>
            </a:extLst>
          </p:cNvPr>
          <p:cNvCxnSpPr>
            <a:stCxn id="21" idx="2"/>
          </p:cNvCxnSpPr>
          <p:nvPr/>
        </p:nvCxnSpPr>
        <p:spPr>
          <a:xfrm>
            <a:off x="4012733" y="3822800"/>
            <a:ext cx="914400" cy="1412559"/>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038" name="Straight Arrow Connector 1037">
            <a:extLst>
              <a:ext uri="{FF2B5EF4-FFF2-40B4-BE49-F238E27FC236}">
                <a16:creationId xmlns:a16="http://schemas.microsoft.com/office/drawing/2014/main" id="{A46CF04D-81BF-487D-8843-0BDA12D86EF4}"/>
              </a:ext>
            </a:extLst>
          </p:cNvPr>
          <p:cNvCxnSpPr>
            <a:stCxn id="22" idx="2"/>
          </p:cNvCxnSpPr>
          <p:nvPr/>
        </p:nvCxnSpPr>
        <p:spPr>
          <a:xfrm>
            <a:off x="4844641" y="3822800"/>
            <a:ext cx="374009" cy="134777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040" name="Straight Arrow Connector 1039">
            <a:extLst>
              <a:ext uri="{FF2B5EF4-FFF2-40B4-BE49-F238E27FC236}">
                <a16:creationId xmlns:a16="http://schemas.microsoft.com/office/drawing/2014/main" id="{F8A71E98-C3D1-4ED3-A4FB-D960215D212B}"/>
              </a:ext>
            </a:extLst>
          </p:cNvPr>
          <p:cNvCxnSpPr>
            <a:stCxn id="23" idx="2"/>
            <a:endCxn id="19" idx="0"/>
          </p:cNvCxnSpPr>
          <p:nvPr/>
        </p:nvCxnSpPr>
        <p:spPr>
          <a:xfrm flipH="1">
            <a:off x="5504394" y="3809815"/>
            <a:ext cx="109129" cy="1366193"/>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042" name="Straight Arrow Connector 1041">
            <a:extLst>
              <a:ext uri="{FF2B5EF4-FFF2-40B4-BE49-F238E27FC236}">
                <a16:creationId xmlns:a16="http://schemas.microsoft.com/office/drawing/2014/main" id="{59DB7B15-DD99-45B5-9B30-245EC5CFD920}"/>
              </a:ext>
            </a:extLst>
          </p:cNvPr>
          <p:cNvCxnSpPr>
            <a:stCxn id="24" idx="2"/>
          </p:cNvCxnSpPr>
          <p:nvPr/>
        </p:nvCxnSpPr>
        <p:spPr>
          <a:xfrm flipH="1">
            <a:off x="5883056" y="3818994"/>
            <a:ext cx="624004" cy="1351576"/>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044" name="Straight Arrow Connector 1043">
            <a:extLst>
              <a:ext uri="{FF2B5EF4-FFF2-40B4-BE49-F238E27FC236}">
                <a16:creationId xmlns:a16="http://schemas.microsoft.com/office/drawing/2014/main" id="{6224CD08-726A-460C-A6BF-CE57DBE2F8FF}"/>
              </a:ext>
            </a:extLst>
          </p:cNvPr>
          <p:cNvCxnSpPr>
            <a:stCxn id="25" idx="2"/>
          </p:cNvCxnSpPr>
          <p:nvPr/>
        </p:nvCxnSpPr>
        <p:spPr>
          <a:xfrm flipH="1">
            <a:off x="6167847" y="3826731"/>
            <a:ext cx="1120787" cy="1508667"/>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046" name="Straight Arrow Connector 1045">
            <a:extLst>
              <a:ext uri="{FF2B5EF4-FFF2-40B4-BE49-F238E27FC236}">
                <a16:creationId xmlns:a16="http://schemas.microsoft.com/office/drawing/2014/main" id="{3B25A639-D14A-4D28-93B2-35584C26F538}"/>
              </a:ext>
            </a:extLst>
          </p:cNvPr>
          <p:cNvCxnSpPr>
            <a:stCxn id="26" idx="2"/>
            <a:endCxn id="19" idx="3"/>
          </p:cNvCxnSpPr>
          <p:nvPr/>
        </p:nvCxnSpPr>
        <p:spPr>
          <a:xfrm flipH="1">
            <a:off x="6167847" y="3826731"/>
            <a:ext cx="1928274" cy="2012730"/>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048" name="Straight Arrow Connector 1047">
            <a:extLst>
              <a:ext uri="{FF2B5EF4-FFF2-40B4-BE49-F238E27FC236}">
                <a16:creationId xmlns:a16="http://schemas.microsoft.com/office/drawing/2014/main" id="{9E84DA0B-48FC-4621-8E31-0A45C483EE68}"/>
              </a:ext>
            </a:extLst>
          </p:cNvPr>
          <p:cNvCxnSpPr>
            <a:stCxn id="27" idx="2"/>
          </p:cNvCxnSpPr>
          <p:nvPr/>
        </p:nvCxnSpPr>
        <p:spPr>
          <a:xfrm flipH="1">
            <a:off x="6190784" y="3809815"/>
            <a:ext cx="2644222" cy="2263814"/>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2" name="TextBox 1">
            <a:extLst>
              <a:ext uri="{FF2B5EF4-FFF2-40B4-BE49-F238E27FC236}">
                <a16:creationId xmlns:a16="http://schemas.microsoft.com/office/drawing/2014/main" id="{47954405-1B53-4009-B58A-491939FC7CBD}"/>
              </a:ext>
            </a:extLst>
          </p:cNvPr>
          <p:cNvSpPr txBox="1"/>
          <p:nvPr/>
        </p:nvSpPr>
        <p:spPr>
          <a:xfrm>
            <a:off x="773903" y="3381051"/>
            <a:ext cx="1426128" cy="369332"/>
          </a:xfrm>
          <a:prstGeom prst="rect">
            <a:avLst/>
          </a:prstGeom>
          <a:noFill/>
        </p:spPr>
        <p:txBody>
          <a:bodyPr wrap="square" rtlCol="0">
            <a:spAutoFit/>
          </a:bodyPr>
          <a:lstStyle/>
          <a:p>
            <a:r>
              <a:rPr lang="en-US" dirty="0"/>
              <a:t>Logs </a:t>
            </a:r>
            <a:r>
              <a:rPr lang="en-US" dirty="0">
                <a:sym typeface="Wingdings" panose="05000000000000000000" pitchFamily="2" charset="2"/>
              </a:rPr>
              <a:t></a:t>
            </a:r>
            <a:endParaRPr lang="en-US" dirty="0"/>
          </a:p>
        </p:txBody>
      </p:sp>
      <p:sp>
        <p:nvSpPr>
          <p:cNvPr id="3" name="TextBox 2">
            <a:extLst>
              <a:ext uri="{FF2B5EF4-FFF2-40B4-BE49-F238E27FC236}">
                <a16:creationId xmlns:a16="http://schemas.microsoft.com/office/drawing/2014/main" id="{5314E92D-449D-4A4B-9D95-2F3A422F9344}"/>
              </a:ext>
            </a:extLst>
          </p:cNvPr>
          <p:cNvSpPr txBox="1"/>
          <p:nvPr/>
        </p:nvSpPr>
        <p:spPr>
          <a:xfrm>
            <a:off x="2363939" y="5801855"/>
            <a:ext cx="1619791" cy="369332"/>
          </a:xfrm>
          <a:prstGeom prst="rect">
            <a:avLst/>
          </a:prstGeom>
          <a:noFill/>
        </p:spPr>
        <p:txBody>
          <a:bodyPr wrap="square" rtlCol="0">
            <a:spAutoFit/>
          </a:bodyPr>
          <a:lstStyle/>
          <a:p>
            <a:r>
              <a:rPr lang="en-US" dirty="0"/>
              <a:t>Huge Data </a:t>
            </a:r>
            <a:r>
              <a:rPr lang="en-US" dirty="0">
                <a:sym typeface="Wingdings" panose="05000000000000000000" pitchFamily="2" charset="2"/>
              </a:rPr>
              <a:t></a:t>
            </a:r>
            <a:endParaRPr lang="en-US" dirty="0"/>
          </a:p>
        </p:txBody>
      </p:sp>
      <p:pic>
        <p:nvPicPr>
          <p:cNvPr id="10" name="Audio 9">
            <a:hlinkClick r:id="" action="ppaction://media"/>
            <a:extLst>
              <a:ext uri="{FF2B5EF4-FFF2-40B4-BE49-F238E27FC236}">
                <a16:creationId xmlns:a16="http://schemas.microsoft.com/office/drawing/2014/main" id="{2E5871C6-2CEE-449B-863F-1C6FC48BA8C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4199496581"/>
      </p:ext>
    </p:extLst>
  </p:cSld>
  <p:clrMapOvr>
    <a:masterClrMapping/>
  </p:clrMapOvr>
  <mc:AlternateContent xmlns:mc="http://schemas.openxmlformats.org/markup-compatibility/2006">
    <mc:Choice xmlns:p14="http://schemas.microsoft.com/office/powerpoint/2010/main" Requires="p14">
      <p:transition spd="slow" p14:dur="2000" advTm="25767"/>
    </mc:Choice>
    <mc:Fallback>
      <p:transition spd="slow" advTm="257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500"/>
                                        <p:tgtEl>
                                          <p:spTgt spid="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026"/>
                                        </p:tgtEl>
                                        <p:attrNameLst>
                                          <p:attrName>style.visibility</p:attrName>
                                        </p:attrNameLst>
                                      </p:cBhvr>
                                      <p:to>
                                        <p:strVal val="visible"/>
                                      </p:to>
                                    </p:set>
                                    <p:animEffect transition="in" filter="fade">
                                      <p:cBhvr>
                                        <p:cTn id="31" dur="500"/>
                                        <p:tgtEl>
                                          <p:spTgt spid="1026"/>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032"/>
                                        </p:tgtEl>
                                        <p:attrNameLst>
                                          <p:attrName>style.visibility</p:attrName>
                                        </p:attrNameLst>
                                      </p:cBhvr>
                                      <p:to>
                                        <p:strVal val="visible"/>
                                      </p:to>
                                    </p:set>
                                    <p:animEffect transition="in" filter="fade">
                                      <p:cBhvr>
                                        <p:cTn id="36" dur="500"/>
                                        <p:tgtEl>
                                          <p:spTgt spid="1032"/>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500"/>
                                        <p:tgtEl>
                                          <p:spTgt spid="19"/>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nodeType="clickEffect">
                                  <p:stCondLst>
                                    <p:cond delay="0"/>
                                  </p:stCondLst>
                                  <p:childTnLst>
                                    <p:set>
                                      <p:cBhvr>
                                        <p:cTn id="45" dur="1" fill="hold">
                                          <p:stCondLst>
                                            <p:cond delay="0"/>
                                          </p:stCondLst>
                                        </p:cTn>
                                        <p:tgtEl>
                                          <p:spTgt spid="18"/>
                                        </p:tgtEl>
                                        <p:attrNameLst>
                                          <p:attrName>style.visibility</p:attrName>
                                        </p:attrNameLst>
                                      </p:cBhvr>
                                      <p:to>
                                        <p:strVal val="visible"/>
                                      </p:to>
                                    </p:set>
                                    <p:animEffect transition="in" filter="fade">
                                      <p:cBhvr>
                                        <p:cTn id="46" dur="500"/>
                                        <p:tgtEl>
                                          <p:spTgt spid="18"/>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20"/>
                                        </p:tgtEl>
                                        <p:attrNameLst>
                                          <p:attrName>style.visibility</p:attrName>
                                        </p:attrNameLst>
                                      </p:cBhvr>
                                      <p:to>
                                        <p:strVal val="visible"/>
                                      </p:to>
                                    </p:set>
                                    <p:animEffect transition="in" filter="fade">
                                      <p:cBhvr>
                                        <p:cTn id="51" dur="500"/>
                                        <p:tgtEl>
                                          <p:spTgt spid="20"/>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1034"/>
                                        </p:tgtEl>
                                        <p:attrNameLst>
                                          <p:attrName>style.visibility</p:attrName>
                                        </p:attrNameLst>
                                      </p:cBhvr>
                                      <p:to>
                                        <p:strVal val="visible"/>
                                      </p:to>
                                    </p:set>
                                    <p:animEffect transition="in" filter="fade">
                                      <p:cBhvr>
                                        <p:cTn id="56" dur="500"/>
                                        <p:tgtEl>
                                          <p:spTgt spid="1034"/>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11"/>
                                        </p:tgtEl>
                                        <p:attrNameLst>
                                          <p:attrName>style.visibility</p:attrName>
                                        </p:attrNameLst>
                                      </p:cBhvr>
                                      <p:to>
                                        <p:strVal val="visible"/>
                                      </p:to>
                                    </p:set>
                                    <p:animEffect transition="in" filter="fade">
                                      <p:cBhvr>
                                        <p:cTn id="61" dur="500"/>
                                        <p:tgtEl>
                                          <p:spTgt spid="11"/>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21"/>
                                        </p:tgtEl>
                                        <p:attrNameLst>
                                          <p:attrName>style.visibility</p:attrName>
                                        </p:attrNameLst>
                                      </p:cBhvr>
                                      <p:to>
                                        <p:strVal val="visible"/>
                                      </p:to>
                                    </p:set>
                                    <p:animEffect transition="in" filter="fade">
                                      <p:cBhvr>
                                        <p:cTn id="66" dur="500"/>
                                        <p:tgtEl>
                                          <p:spTgt spid="21"/>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nodeType="clickEffect">
                                  <p:stCondLst>
                                    <p:cond delay="0"/>
                                  </p:stCondLst>
                                  <p:childTnLst>
                                    <p:set>
                                      <p:cBhvr>
                                        <p:cTn id="70" dur="1" fill="hold">
                                          <p:stCondLst>
                                            <p:cond delay="0"/>
                                          </p:stCondLst>
                                        </p:cTn>
                                        <p:tgtEl>
                                          <p:spTgt spid="1036"/>
                                        </p:tgtEl>
                                        <p:attrNameLst>
                                          <p:attrName>style.visibility</p:attrName>
                                        </p:attrNameLst>
                                      </p:cBhvr>
                                      <p:to>
                                        <p:strVal val="visible"/>
                                      </p:to>
                                    </p:set>
                                    <p:animEffect transition="in" filter="fade">
                                      <p:cBhvr>
                                        <p:cTn id="71" dur="500"/>
                                        <p:tgtEl>
                                          <p:spTgt spid="1036"/>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12"/>
                                        </p:tgtEl>
                                        <p:attrNameLst>
                                          <p:attrName>style.visibility</p:attrName>
                                        </p:attrNameLst>
                                      </p:cBhvr>
                                      <p:to>
                                        <p:strVal val="visible"/>
                                      </p:to>
                                    </p:set>
                                    <p:animEffect transition="in" filter="fade">
                                      <p:cBhvr>
                                        <p:cTn id="76" dur="500"/>
                                        <p:tgtEl>
                                          <p:spTgt spid="12"/>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22"/>
                                        </p:tgtEl>
                                        <p:attrNameLst>
                                          <p:attrName>style.visibility</p:attrName>
                                        </p:attrNameLst>
                                      </p:cBhvr>
                                      <p:to>
                                        <p:strVal val="visible"/>
                                      </p:to>
                                    </p:set>
                                    <p:animEffect transition="in" filter="fade">
                                      <p:cBhvr>
                                        <p:cTn id="81" dur="500"/>
                                        <p:tgtEl>
                                          <p:spTgt spid="22"/>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nodeType="clickEffect">
                                  <p:stCondLst>
                                    <p:cond delay="0"/>
                                  </p:stCondLst>
                                  <p:childTnLst>
                                    <p:set>
                                      <p:cBhvr>
                                        <p:cTn id="85" dur="1" fill="hold">
                                          <p:stCondLst>
                                            <p:cond delay="0"/>
                                          </p:stCondLst>
                                        </p:cTn>
                                        <p:tgtEl>
                                          <p:spTgt spid="1038"/>
                                        </p:tgtEl>
                                        <p:attrNameLst>
                                          <p:attrName>style.visibility</p:attrName>
                                        </p:attrNameLst>
                                      </p:cBhvr>
                                      <p:to>
                                        <p:strVal val="visible"/>
                                      </p:to>
                                    </p:set>
                                    <p:animEffect transition="in" filter="fade">
                                      <p:cBhvr>
                                        <p:cTn id="86" dur="500"/>
                                        <p:tgtEl>
                                          <p:spTgt spid="1038"/>
                                        </p:tgtEl>
                                      </p:cBhvr>
                                    </p:animEffect>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nodeType="clickEffect">
                                  <p:stCondLst>
                                    <p:cond delay="0"/>
                                  </p:stCondLst>
                                  <p:childTnLst>
                                    <p:set>
                                      <p:cBhvr>
                                        <p:cTn id="90" dur="1" fill="hold">
                                          <p:stCondLst>
                                            <p:cond delay="0"/>
                                          </p:stCondLst>
                                        </p:cTn>
                                        <p:tgtEl>
                                          <p:spTgt spid="13"/>
                                        </p:tgtEl>
                                        <p:attrNameLst>
                                          <p:attrName>style.visibility</p:attrName>
                                        </p:attrNameLst>
                                      </p:cBhvr>
                                      <p:to>
                                        <p:strVal val="visible"/>
                                      </p:to>
                                    </p:set>
                                    <p:animEffect transition="in" filter="fade">
                                      <p:cBhvr>
                                        <p:cTn id="91" dur="500"/>
                                        <p:tgtEl>
                                          <p:spTgt spid="13"/>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23"/>
                                        </p:tgtEl>
                                        <p:attrNameLst>
                                          <p:attrName>style.visibility</p:attrName>
                                        </p:attrNameLst>
                                      </p:cBhvr>
                                      <p:to>
                                        <p:strVal val="visible"/>
                                      </p:to>
                                    </p:set>
                                    <p:animEffect transition="in" filter="fade">
                                      <p:cBhvr>
                                        <p:cTn id="96" dur="500"/>
                                        <p:tgtEl>
                                          <p:spTgt spid="23"/>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nodeType="clickEffect">
                                  <p:stCondLst>
                                    <p:cond delay="0"/>
                                  </p:stCondLst>
                                  <p:childTnLst>
                                    <p:set>
                                      <p:cBhvr>
                                        <p:cTn id="100" dur="1" fill="hold">
                                          <p:stCondLst>
                                            <p:cond delay="0"/>
                                          </p:stCondLst>
                                        </p:cTn>
                                        <p:tgtEl>
                                          <p:spTgt spid="1040"/>
                                        </p:tgtEl>
                                        <p:attrNameLst>
                                          <p:attrName>style.visibility</p:attrName>
                                        </p:attrNameLst>
                                      </p:cBhvr>
                                      <p:to>
                                        <p:strVal val="visible"/>
                                      </p:to>
                                    </p:set>
                                    <p:animEffect transition="in" filter="fade">
                                      <p:cBhvr>
                                        <p:cTn id="101" dur="500"/>
                                        <p:tgtEl>
                                          <p:spTgt spid="1040"/>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nodeType="clickEffect">
                                  <p:stCondLst>
                                    <p:cond delay="0"/>
                                  </p:stCondLst>
                                  <p:childTnLst>
                                    <p:set>
                                      <p:cBhvr>
                                        <p:cTn id="105" dur="1" fill="hold">
                                          <p:stCondLst>
                                            <p:cond delay="0"/>
                                          </p:stCondLst>
                                        </p:cTn>
                                        <p:tgtEl>
                                          <p:spTgt spid="14"/>
                                        </p:tgtEl>
                                        <p:attrNameLst>
                                          <p:attrName>style.visibility</p:attrName>
                                        </p:attrNameLst>
                                      </p:cBhvr>
                                      <p:to>
                                        <p:strVal val="visible"/>
                                      </p:to>
                                    </p:set>
                                    <p:animEffect transition="in" filter="fade">
                                      <p:cBhvr>
                                        <p:cTn id="106" dur="500"/>
                                        <p:tgtEl>
                                          <p:spTgt spid="14"/>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nodeType="clickEffect">
                                  <p:stCondLst>
                                    <p:cond delay="0"/>
                                  </p:stCondLst>
                                  <p:childTnLst>
                                    <p:set>
                                      <p:cBhvr>
                                        <p:cTn id="110" dur="1" fill="hold">
                                          <p:stCondLst>
                                            <p:cond delay="0"/>
                                          </p:stCondLst>
                                        </p:cTn>
                                        <p:tgtEl>
                                          <p:spTgt spid="24"/>
                                        </p:tgtEl>
                                        <p:attrNameLst>
                                          <p:attrName>style.visibility</p:attrName>
                                        </p:attrNameLst>
                                      </p:cBhvr>
                                      <p:to>
                                        <p:strVal val="visible"/>
                                      </p:to>
                                    </p:set>
                                    <p:animEffect transition="in" filter="fade">
                                      <p:cBhvr>
                                        <p:cTn id="111" dur="500"/>
                                        <p:tgtEl>
                                          <p:spTgt spid="24"/>
                                        </p:tgtEl>
                                      </p:cBhvr>
                                    </p:animEffect>
                                  </p:childTnLst>
                                </p:cTn>
                              </p:par>
                            </p:childTnLst>
                          </p:cTn>
                        </p:par>
                      </p:childTnLst>
                    </p:cTn>
                  </p:par>
                  <p:par>
                    <p:cTn id="112" fill="hold">
                      <p:stCondLst>
                        <p:cond delay="indefinite"/>
                      </p:stCondLst>
                      <p:childTnLst>
                        <p:par>
                          <p:cTn id="113" fill="hold">
                            <p:stCondLst>
                              <p:cond delay="0"/>
                            </p:stCondLst>
                            <p:childTnLst>
                              <p:par>
                                <p:cTn id="114" presetID="10" presetClass="entr" presetSubtype="0" fill="hold" nodeType="clickEffect">
                                  <p:stCondLst>
                                    <p:cond delay="0"/>
                                  </p:stCondLst>
                                  <p:childTnLst>
                                    <p:set>
                                      <p:cBhvr>
                                        <p:cTn id="115" dur="1" fill="hold">
                                          <p:stCondLst>
                                            <p:cond delay="0"/>
                                          </p:stCondLst>
                                        </p:cTn>
                                        <p:tgtEl>
                                          <p:spTgt spid="1042"/>
                                        </p:tgtEl>
                                        <p:attrNameLst>
                                          <p:attrName>style.visibility</p:attrName>
                                        </p:attrNameLst>
                                      </p:cBhvr>
                                      <p:to>
                                        <p:strVal val="visible"/>
                                      </p:to>
                                    </p:set>
                                    <p:animEffect transition="in" filter="fade">
                                      <p:cBhvr>
                                        <p:cTn id="116" dur="500"/>
                                        <p:tgtEl>
                                          <p:spTgt spid="1042"/>
                                        </p:tgtEl>
                                      </p:cBhvr>
                                    </p:animEffect>
                                  </p:childTnLst>
                                </p:cTn>
                              </p:par>
                            </p:childTnLst>
                          </p:cTn>
                        </p:par>
                      </p:childTnLst>
                    </p:cTn>
                  </p:par>
                  <p:par>
                    <p:cTn id="117" fill="hold">
                      <p:stCondLst>
                        <p:cond delay="indefinite"/>
                      </p:stCondLst>
                      <p:childTnLst>
                        <p:par>
                          <p:cTn id="118" fill="hold">
                            <p:stCondLst>
                              <p:cond delay="0"/>
                            </p:stCondLst>
                            <p:childTnLst>
                              <p:par>
                                <p:cTn id="119" presetID="10" presetClass="entr" presetSubtype="0" fill="hold" nodeType="clickEffect">
                                  <p:stCondLst>
                                    <p:cond delay="0"/>
                                  </p:stCondLst>
                                  <p:childTnLst>
                                    <p:set>
                                      <p:cBhvr>
                                        <p:cTn id="120" dur="1" fill="hold">
                                          <p:stCondLst>
                                            <p:cond delay="0"/>
                                          </p:stCondLst>
                                        </p:cTn>
                                        <p:tgtEl>
                                          <p:spTgt spid="15"/>
                                        </p:tgtEl>
                                        <p:attrNameLst>
                                          <p:attrName>style.visibility</p:attrName>
                                        </p:attrNameLst>
                                      </p:cBhvr>
                                      <p:to>
                                        <p:strVal val="visible"/>
                                      </p:to>
                                    </p:set>
                                    <p:animEffect transition="in" filter="fade">
                                      <p:cBhvr>
                                        <p:cTn id="121" dur="500"/>
                                        <p:tgtEl>
                                          <p:spTgt spid="15"/>
                                        </p:tgtEl>
                                      </p:cBhvr>
                                    </p:animEffect>
                                  </p:childTnLst>
                                </p:cTn>
                              </p:par>
                            </p:childTnLst>
                          </p:cTn>
                        </p:par>
                      </p:childTnLst>
                    </p:cTn>
                  </p:par>
                  <p:par>
                    <p:cTn id="122" fill="hold">
                      <p:stCondLst>
                        <p:cond delay="indefinite"/>
                      </p:stCondLst>
                      <p:childTnLst>
                        <p:par>
                          <p:cTn id="123" fill="hold">
                            <p:stCondLst>
                              <p:cond delay="0"/>
                            </p:stCondLst>
                            <p:childTnLst>
                              <p:par>
                                <p:cTn id="124" presetID="10" presetClass="entr" presetSubtype="0" fill="hold" nodeType="clickEffect">
                                  <p:stCondLst>
                                    <p:cond delay="0"/>
                                  </p:stCondLst>
                                  <p:childTnLst>
                                    <p:set>
                                      <p:cBhvr>
                                        <p:cTn id="125" dur="1" fill="hold">
                                          <p:stCondLst>
                                            <p:cond delay="0"/>
                                          </p:stCondLst>
                                        </p:cTn>
                                        <p:tgtEl>
                                          <p:spTgt spid="25"/>
                                        </p:tgtEl>
                                        <p:attrNameLst>
                                          <p:attrName>style.visibility</p:attrName>
                                        </p:attrNameLst>
                                      </p:cBhvr>
                                      <p:to>
                                        <p:strVal val="visible"/>
                                      </p:to>
                                    </p:set>
                                    <p:animEffect transition="in" filter="fade">
                                      <p:cBhvr>
                                        <p:cTn id="126" dur="500"/>
                                        <p:tgtEl>
                                          <p:spTgt spid="25"/>
                                        </p:tgtEl>
                                      </p:cBhvr>
                                    </p:animEffect>
                                  </p:childTnLst>
                                </p:cTn>
                              </p:par>
                            </p:childTnLst>
                          </p:cTn>
                        </p:par>
                      </p:childTnLst>
                    </p:cTn>
                  </p:par>
                  <p:par>
                    <p:cTn id="127" fill="hold">
                      <p:stCondLst>
                        <p:cond delay="indefinite"/>
                      </p:stCondLst>
                      <p:childTnLst>
                        <p:par>
                          <p:cTn id="128" fill="hold">
                            <p:stCondLst>
                              <p:cond delay="0"/>
                            </p:stCondLst>
                            <p:childTnLst>
                              <p:par>
                                <p:cTn id="129" presetID="10" presetClass="entr" presetSubtype="0" fill="hold" nodeType="clickEffect">
                                  <p:stCondLst>
                                    <p:cond delay="0"/>
                                  </p:stCondLst>
                                  <p:childTnLst>
                                    <p:set>
                                      <p:cBhvr>
                                        <p:cTn id="130" dur="1" fill="hold">
                                          <p:stCondLst>
                                            <p:cond delay="0"/>
                                          </p:stCondLst>
                                        </p:cTn>
                                        <p:tgtEl>
                                          <p:spTgt spid="1044"/>
                                        </p:tgtEl>
                                        <p:attrNameLst>
                                          <p:attrName>style.visibility</p:attrName>
                                        </p:attrNameLst>
                                      </p:cBhvr>
                                      <p:to>
                                        <p:strVal val="visible"/>
                                      </p:to>
                                    </p:set>
                                    <p:animEffect transition="in" filter="fade">
                                      <p:cBhvr>
                                        <p:cTn id="131" dur="500"/>
                                        <p:tgtEl>
                                          <p:spTgt spid="1044"/>
                                        </p:tgtEl>
                                      </p:cBhvr>
                                    </p:animEffect>
                                  </p:childTnLst>
                                </p:cTn>
                              </p:par>
                            </p:childTnLst>
                          </p:cTn>
                        </p:par>
                      </p:childTnLst>
                    </p:cTn>
                  </p:par>
                  <p:par>
                    <p:cTn id="132" fill="hold">
                      <p:stCondLst>
                        <p:cond delay="indefinite"/>
                      </p:stCondLst>
                      <p:childTnLst>
                        <p:par>
                          <p:cTn id="133" fill="hold">
                            <p:stCondLst>
                              <p:cond delay="0"/>
                            </p:stCondLst>
                            <p:childTnLst>
                              <p:par>
                                <p:cTn id="134" presetID="10" presetClass="entr" presetSubtype="0" fill="hold" nodeType="clickEffect">
                                  <p:stCondLst>
                                    <p:cond delay="0"/>
                                  </p:stCondLst>
                                  <p:childTnLst>
                                    <p:set>
                                      <p:cBhvr>
                                        <p:cTn id="135" dur="1" fill="hold">
                                          <p:stCondLst>
                                            <p:cond delay="0"/>
                                          </p:stCondLst>
                                        </p:cTn>
                                        <p:tgtEl>
                                          <p:spTgt spid="16"/>
                                        </p:tgtEl>
                                        <p:attrNameLst>
                                          <p:attrName>style.visibility</p:attrName>
                                        </p:attrNameLst>
                                      </p:cBhvr>
                                      <p:to>
                                        <p:strVal val="visible"/>
                                      </p:to>
                                    </p:set>
                                    <p:animEffect transition="in" filter="fade">
                                      <p:cBhvr>
                                        <p:cTn id="136" dur="500"/>
                                        <p:tgtEl>
                                          <p:spTgt spid="16"/>
                                        </p:tgtEl>
                                      </p:cBhvr>
                                    </p:animEffect>
                                  </p:childTnLst>
                                </p:cTn>
                              </p:par>
                            </p:childTnLst>
                          </p:cTn>
                        </p:par>
                      </p:childTnLst>
                    </p:cTn>
                  </p:par>
                  <p:par>
                    <p:cTn id="137" fill="hold">
                      <p:stCondLst>
                        <p:cond delay="indefinite"/>
                      </p:stCondLst>
                      <p:childTnLst>
                        <p:par>
                          <p:cTn id="138" fill="hold">
                            <p:stCondLst>
                              <p:cond delay="0"/>
                            </p:stCondLst>
                            <p:childTnLst>
                              <p:par>
                                <p:cTn id="139" presetID="10" presetClass="entr" presetSubtype="0" fill="hold" nodeType="clickEffect">
                                  <p:stCondLst>
                                    <p:cond delay="0"/>
                                  </p:stCondLst>
                                  <p:childTnLst>
                                    <p:set>
                                      <p:cBhvr>
                                        <p:cTn id="140" dur="1" fill="hold">
                                          <p:stCondLst>
                                            <p:cond delay="0"/>
                                          </p:stCondLst>
                                        </p:cTn>
                                        <p:tgtEl>
                                          <p:spTgt spid="26"/>
                                        </p:tgtEl>
                                        <p:attrNameLst>
                                          <p:attrName>style.visibility</p:attrName>
                                        </p:attrNameLst>
                                      </p:cBhvr>
                                      <p:to>
                                        <p:strVal val="visible"/>
                                      </p:to>
                                    </p:set>
                                    <p:animEffect transition="in" filter="fade">
                                      <p:cBhvr>
                                        <p:cTn id="141" dur="500"/>
                                        <p:tgtEl>
                                          <p:spTgt spid="26"/>
                                        </p:tgtEl>
                                      </p:cBhvr>
                                    </p:animEffect>
                                  </p:childTnLst>
                                </p:cTn>
                              </p:par>
                            </p:childTnLst>
                          </p:cTn>
                        </p:par>
                      </p:childTnLst>
                    </p:cTn>
                  </p:par>
                  <p:par>
                    <p:cTn id="142" fill="hold">
                      <p:stCondLst>
                        <p:cond delay="indefinite"/>
                      </p:stCondLst>
                      <p:childTnLst>
                        <p:par>
                          <p:cTn id="143" fill="hold">
                            <p:stCondLst>
                              <p:cond delay="0"/>
                            </p:stCondLst>
                            <p:childTnLst>
                              <p:par>
                                <p:cTn id="144" presetID="10" presetClass="entr" presetSubtype="0" fill="hold" nodeType="clickEffect">
                                  <p:stCondLst>
                                    <p:cond delay="0"/>
                                  </p:stCondLst>
                                  <p:childTnLst>
                                    <p:set>
                                      <p:cBhvr>
                                        <p:cTn id="145" dur="1" fill="hold">
                                          <p:stCondLst>
                                            <p:cond delay="0"/>
                                          </p:stCondLst>
                                        </p:cTn>
                                        <p:tgtEl>
                                          <p:spTgt spid="1046"/>
                                        </p:tgtEl>
                                        <p:attrNameLst>
                                          <p:attrName>style.visibility</p:attrName>
                                        </p:attrNameLst>
                                      </p:cBhvr>
                                      <p:to>
                                        <p:strVal val="visible"/>
                                      </p:to>
                                    </p:set>
                                    <p:animEffect transition="in" filter="fade">
                                      <p:cBhvr>
                                        <p:cTn id="146" dur="500"/>
                                        <p:tgtEl>
                                          <p:spTgt spid="1046"/>
                                        </p:tgtEl>
                                      </p:cBhvr>
                                    </p:animEffect>
                                  </p:childTnLst>
                                </p:cTn>
                              </p:par>
                            </p:childTnLst>
                          </p:cTn>
                        </p:par>
                      </p:childTnLst>
                    </p:cTn>
                  </p:par>
                  <p:par>
                    <p:cTn id="147" fill="hold">
                      <p:stCondLst>
                        <p:cond delay="indefinite"/>
                      </p:stCondLst>
                      <p:childTnLst>
                        <p:par>
                          <p:cTn id="148" fill="hold">
                            <p:stCondLst>
                              <p:cond delay="0"/>
                            </p:stCondLst>
                            <p:childTnLst>
                              <p:par>
                                <p:cTn id="149" presetID="10" presetClass="entr" presetSubtype="0" fill="hold" nodeType="clickEffect">
                                  <p:stCondLst>
                                    <p:cond delay="0"/>
                                  </p:stCondLst>
                                  <p:childTnLst>
                                    <p:set>
                                      <p:cBhvr>
                                        <p:cTn id="150" dur="1" fill="hold">
                                          <p:stCondLst>
                                            <p:cond delay="0"/>
                                          </p:stCondLst>
                                        </p:cTn>
                                        <p:tgtEl>
                                          <p:spTgt spid="17"/>
                                        </p:tgtEl>
                                        <p:attrNameLst>
                                          <p:attrName>style.visibility</p:attrName>
                                        </p:attrNameLst>
                                      </p:cBhvr>
                                      <p:to>
                                        <p:strVal val="visible"/>
                                      </p:to>
                                    </p:set>
                                    <p:animEffect transition="in" filter="fade">
                                      <p:cBhvr>
                                        <p:cTn id="151" dur="500"/>
                                        <p:tgtEl>
                                          <p:spTgt spid="17"/>
                                        </p:tgtEl>
                                      </p:cBhvr>
                                    </p:animEffect>
                                  </p:childTnLst>
                                </p:cTn>
                              </p:par>
                            </p:childTnLst>
                          </p:cTn>
                        </p:par>
                      </p:childTnLst>
                    </p:cTn>
                  </p:par>
                  <p:par>
                    <p:cTn id="152" fill="hold">
                      <p:stCondLst>
                        <p:cond delay="indefinite"/>
                      </p:stCondLst>
                      <p:childTnLst>
                        <p:par>
                          <p:cTn id="153" fill="hold">
                            <p:stCondLst>
                              <p:cond delay="0"/>
                            </p:stCondLst>
                            <p:childTnLst>
                              <p:par>
                                <p:cTn id="154" presetID="10" presetClass="entr" presetSubtype="0" fill="hold" nodeType="clickEffect">
                                  <p:stCondLst>
                                    <p:cond delay="0"/>
                                  </p:stCondLst>
                                  <p:childTnLst>
                                    <p:set>
                                      <p:cBhvr>
                                        <p:cTn id="155" dur="1" fill="hold">
                                          <p:stCondLst>
                                            <p:cond delay="0"/>
                                          </p:stCondLst>
                                        </p:cTn>
                                        <p:tgtEl>
                                          <p:spTgt spid="27"/>
                                        </p:tgtEl>
                                        <p:attrNameLst>
                                          <p:attrName>style.visibility</p:attrName>
                                        </p:attrNameLst>
                                      </p:cBhvr>
                                      <p:to>
                                        <p:strVal val="visible"/>
                                      </p:to>
                                    </p:set>
                                    <p:animEffect transition="in" filter="fade">
                                      <p:cBhvr>
                                        <p:cTn id="156" dur="500"/>
                                        <p:tgtEl>
                                          <p:spTgt spid="27"/>
                                        </p:tgtEl>
                                      </p:cBhvr>
                                    </p:animEffect>
                                  </p:childTnLst>
                                </p:cTn>
                              </p:par>
                            </p:childTnLst>
                          </p:cTn>
                        </p:par>
                      </p:childTnLst>
                    </p:cTn>
                  </p:par>
                  <p:par>
                    <p:cTn id="157" fill="hold">
                      <p:stCondLst>
                        <p:cond delay="indefinite"/>
                      </p:stCondLst>
                      <p:childTnLst>
                        <p:par>
                          <p:cTn id="158" fill="hold">
                            <p:stCondLst>
                              <p:cond delay="0"/>
                            </p:stCondLst>
                            <p:childTnLst>
                              <p:par>
                                <p:cTn id="159" presetID="10" presetClass="entr" presetSubtype="0" fill="hold" nodeType="clickEffect">
                                  <p:stCondLst>
                                    <p:cond delay="0"/>
                                  </p:stCondLst>
                                  <p:childTnLst>
                                    <p:set>
                                      <p:cBhvr>
                                        <p:cTn id="160" dur="1" fill="hold">
                                          <p:stCondLst>
                                            <p:cond delay="0"/>
                                          </p:stCondLst>
                                        </p:cTn>
                                        <p:tgtEl>
                                          <p:spTgt spid="1048"/>
                                        </p:tgtEl>
                                        <p:attrNameLst>
                                          <p:attrName>style.visibility</p:attrName>
                                        </p:attrNameLst>
                                      </p:cBhvr>
                                      <p:to>
                                        <p:strVal val="visible"/>
                                      </p:to>
                                    </p:set>
                                    <p:animEffect transition="in" filter="fade">
                                      <p:cBhvr>
                                        <p:cTn id="161" dur="500"/>
                                        <p:tgtEl>
                                          <p:spTgt spid="1048"/>
                                        </p:tgtEl>
                                      </p:cBhvr>
                                    </p:animEffect>
                                  </p:childTnLst>
                                </p:cTn>
                              </p:par>
                            </p:childTnLst>
                          </p:cTn>
                        </p:par>
                      </p:childTnLst>
                    </p:cTn>
                  </p:par>
                  <p:par>
                    <p:cTn id="162" fill="hold">
                      <p:stCondLst>
                        <p:cond delay="indefinite"/>
                      </p:stCondLst>
                      <p:childTnLst>
                        <p:par>
                          <p:cTn id="163" fill="hold">
                            <p:stCondLst>
                              <p:cond delay="0"/>
                            </p:stCondLst>
                            <p:childTnLst>
                              <p:par>
                                <p:cTn id="164" presetID="10" presetClass="entr" presetSubtype="0" fill="hold" grpId="0" nodeType="clickEffect">
                                  <p:stCondLst>
                                    <p:cond delay="0"/>
                                  </p:stCondLst>
                                  <p:childTnLst>
                                    <p:set>
                                      <p:cBhvr>
                                        <p:cTn id="165" dur="1" fill="hold">
                                          <p:stCondLst>
                                            <p:cond delay="0"/>
                                          </p:stCondLst>
                                        </p:cTn>
                                        <p:tgtEl>
                                          <p:spTgt spid="2"/>
                                        </p:tgtEl>
                                        <p:attrNameLst>
                                          <p:attrName>style.visibility</p:attrName>
                                        </p:attrNameLst>
                                      </p:cBhvr>
                                      <p:to>
                                        <p:strVal val="visible"/>
                                      </p:to>
                                    </p:set>
                                    <p:animEffect transition="in" filter="fade">
                                      <p:cBhvr>
                                        <p:cTn id="166" dur="500"/>
                                        <p:tgtEl>
                                          <p:spTgt spid="2"/>
                                        </p:tgtEl>
                                      </p:cBhvr>
                                    </p:animEffect>
                                  </p:childTnLst>
                                </p:cTn>
                              </p:par>
                            </p:childTnLst>
                          </p:cTn>
                        </p:par>
                      </p:childTnLst>
                    </p:cTn>
                  </p:par>
                  <p:par>
                    <p:cTn id="167" fill="hold">
                      <p:stCondLst>
                        <p:cond delay="indefinite"/>
                      </p:stCondLst>
                      <p:childTnLst>
                        <p:par>
                          <p:cTn id="168" fill="hold">
                            <p:stCondLst>
                              <p:cond delay="0"/>
                            </p:stCondLst>
                            <p:childTnLst>
                              <p:par>
                                <p:cTn id="169" presetID="10" presetClass="entr" presetSubtype="0" fill="hold" grpId="0" nodeType="clickEffect">
                                  <p:stCondLst>
                                    <p:cond delay="0"/>
                                  </p:stCondLst>
                                  <p:childTnLst>
                                    <p:set>
                                      <p:cBhvr>
                                        <p:cTn id="170" dur="1" fill="hold">
                                          <p:stCondLst>
                                            <p:cond delay="0"/>
                                          </p:stCondLst>
                                        </p:cTn>
                                        <p:tgtEl>
                                          <p:spTgt spid="3"/>
                                        </p:tgtEl>
                                        <p:attrNameLst>
                                          <p:attrName>style.visibility</p:attrName>
                                        </p:attrNameLst>
                                      </p:cBhvr>
                                      <p:to>
                                        <p:strVal val="visible"/>
                                      </p:to>
                                    </p:set>
                                    <p:animEffect transition="in" filter="fade">
                                      <p:cBhvr>
                                        <p:cTn id="17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2" fill="hold" display="0">
                  <p:stCondLst>
                    <p:cond delay="indefinite"/>
                  </p:stCondLst>
                  <p:endCondLst>
                    <p:cond evt="onStopAudio" delay="0">
                      <p:tgtEl>
                        <p:sldTgt/>
                      </p:tgtEl>
                    </p:cond>
                  </p:endCondLst>
                </p:cTn>
                <p:tgtEl>
                  <p:spTgt spid="10"/>
                </p:tgtEl>
              </p:cMediaNode>
            </p:audio>
          </p:childTnLst>
        </p:cTn>
      </p:par>
    </p:tnLst>
    <p:bldLst>
      <p:bldP spid="5" grpId="0" animBg="1"/>
      <p:bldP spid="2" grpId="0"/>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18BE2-B2C1-4C1F-99C3-881EDC3346D6}"/>
              </a:ext>
            </a:extLst>
          </p:cNvPr>
          <p:cNvSpPr>
            <a:spLocks noGrp="1"/>
          </p:cNvSpPr>
          <p:nvPr>
            <p:ph type="title"/>
          </p:nvPr>
        </p:nvSpPr>
        <p:spPr/>
        <p:txBody>
          <a:bodyPr/>
          <a:lstStyle/>
          <a:p>
            <a:r>
              <a:rPr lang="en-US" dirty="0"/>
              <a:t>Data that we can get from logs</a:t>
            </a:r>
          </a:p>
        </p:txBody>
      </p:sp>
      <p:sp>
        <p:nvSpPr>
          <p:cNvPr id="3" name="Content Placeholder 2">
            <a:extLst>
              <a:ext uri="{FF2B5EF4-FFF2-40B4-BE49-F238E27FC236}">
                <a16:creationId xmlns:a16="http://schemas.microsoft.com/office/drawing/2014/main" id="{60BEB6FA-4A5B-4F01-917C-D425AFC69627}"/>
              </a:ext>
            </a:extLst>
          </p:cNvPr>
          <p:cNvSpPr>
            <a:spLocks noGrp="1"/>
          </p:cNvSpPr>
          <p:nvPr>
            <p:ph idx="1"/>
          </p:nvPr>
        </p:nvSpPr>
        <p:spPr>
          <a:xfrm>
            <a:off x="581082" y="1380943"/>
            <a:ext cx="8596668" cy="4990981"/>
          </a:xfrm>
        </p:spPr>
        <p:txBody>
          <a:bodyPr>
            <a:normAutofit/>
          </a:bodyPr>
          <a:lstStyle/>
          <a:p>
            <a:r>
              <a:rPr lang="en-US" dirty="0">
                <a:latin typeface="Times New Roman" panose="02020603050405020304" pitchFamily="18" charset="0"/>
                <a:cs typeface="Times New Roman" panose="02020603050405020304" pitchFamily="18" charset="0"/>
              </a:rPr>
              <a:t>Jenkins</a:t>
            </a:r>
          </a:p>
          <a:p>
            <a:pPr lvl="2"/>
            <a:r>
              <a:rPr lang="en-US" dirty="0">
                <a:latin typeface="Times New Roman" panose="02020603050405020304" pitchFamily="18" charset="0"/>
                <a:cs typeface="Times New Roman" panose="02020603050405020304" pitchFamily="18" charset="0"/>
              </a:rPr>
              <a:t>Build Number</a:t>
            </a:r>
          </a:p>
          <a:p>
            <a:pPr lvl="2"/>
            <a:r>
              <a:rPr lang="en-US" dirty="0">
                <a:latin typeface="Times New Roman" panose="02020603050405020304" pitchFamily="18" charset="0"/>
                <a:cs typeface="Times New Roman" panose="02020603050405020304" pitchFamily="18" charset="0"/>
              </a:rPr>
              <a:t>Username who triggered the pipeline</a:t>
            </a:r>
          </a:p>
          <a:p>
            <a:pPr lvl="2"/>
            <a:r>
              <a:rPr lang="en-US" dirty="0">
                <a:latin typeface="Times New Roman" panose="02020603050405020304" pitchFamily="18" charset="0"/>
                <a:cs typeface="Times New Roman" panose="02020603050405020304" pitchFamily="18" charset="0"/>
              </a:rPr>
              <a:t>Duration</a:t>
            </a:r>
          </a:p>
          <a:p>
            <a:pPr lvl="2"/>
            <a:r>
              <a:rPr lang="en-US" dirty="0">
                <a:latin typeface="Times New Roman" panose="02020603050405020304" pitchFamily="18" charset="0"/>
                <a:cs typeface="Times New Roman" panose="02020603050405020304" pitchFamily="18" charset="0"/>
              </a:rPr>
              <a:t>Pipeline Status: PASS/FAIL</a:t>
            </a:r>
          </a:p>
          <a:p>
            <a:pPr lvl="2"/>
            <a:r>
              <a:rPr lang="en-US" dirty="0">
                <a:latin typeface="Times New Roman" panose="02020603050405020304" pitchFamily="18" charset="0"/>
                <a:cs typeface="Times New Roman" panose="02020603050405020304" pitchFamily="18" charset="0"/>
              </a:rPr>
              <a:t>If failed, at which stage</a:t>
            </a:r>
          </a:p>
          <a:p>
            <a:pPr lvl="2"/>
            <a:r>
              <a:rPr lang="en-US" dirty="0">
                <a:latin typeface="Times New Roman" panose="02020603050405020304" pitchFamily="18" charset="0"/>
                <a:cs typeface="Times New Roman" panose="02020603050405020304" pitchFamily="18" charset="0"/>
              </a:rPr>
              <a:t>Error</a:t>
            </a:r>
          </a:p>
          <a:p>
            <a:r>
              <a:rPr lang="en-US" dirty="0"/>
              <a:t>Tools</a:t>
            </a:r>
          </a:p>
          <a:p>
            <a:pPr lvl="2"/>
            <a:r>
              <a:rPr lang="en-US" dirty="0"/>
              <a:t>SonarQube : Bugs, Vulnerabilities, Code Smells, Debts, Duplications, LOC</a:t>
            </a:r>
          </a:p>
          <a:p>
            <a:pPr lvl="2"/>
            <a:r>
              <a:rPr lang="en-US" dirty="0"/>
              <a:t>CheckMarx: Exploitability, Weakness Prevalence, Weakness Detectability, Technical Impact, Business Impact, Issues Found</a:t>
            </a:r>
          </a:p>
          <a:p>
            <a:pPr lvl="2"/>
            <a:r>
              <a:rPr lang="en-US" dirty="0"/>
              <a:t>WhiteSource: Policy compliance scan results</a:t>
            </a:r>
          </a:p>
          <a:p>
            <a:pPr lvl="2"/>
            <a:r>
              <a:rPr lang="en-US" dirty="0"/>
              <a:t>OPA5 results</a:t>
            </a:r>
          </a:p>
          <a:p>
            <a:endParaRPr lang="en-US" dirty="0">
              <a:latin typeface="Times New Roman" panose="02020603050405020304" pitchFamily="18" charset="0"/>
              <a:cs typeface="Times New Roman" panose="02020603050405020304" pitchFamily="18" charset="0"/>
            </a:endParaRPr>
          </a:p>
        </p:txBody>
      </p:sp>
      <p:pic>
        <p:nvPicPr>
          <p:cNvPr id="11" name="Audio 10">
            <a:hlinkClick r:id="" action="ppaction://media"/>
            <a:extLst>
              <a:ext uri="{FF2B5EF4-FFF2-40B4-BE49-F238E27FC236}">
                <a16:creationId xmlns:a16="http://schemas.microsoft.com/office/drawing/2014/main" id="{4E22B9CC-5741-41B4-A6C4-72E0464FC2F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567065343"/>
      </p:ext>
    </p:extLst>
  </p:cSld>
  <p:clrMapOvr>
    <a:masterClrMapping/>
  </p:clrMapOvr>
  <mc:AlternateContent xmlns:mc="http://schemas.openxmlformats.org/markup-compatibility/2006">
    <mc:Choice xmlns:p14="http://schemas.microsoft.com/office/powerpoint/2010/main" Requires="p14">
      <p:transition spd="slow" p14:dur="2000" advTm="23911"/>
    </mc:Choice>
    <mc:Fallback>
      <p:transition spd="slow" advTm="239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18BE2-B2C1-4C1F-99C3-881EDC3346D6}"/>
              </a:ext>
            </a:extLst>
          </p:cNvPr>
          <p:cNvSpPr>
            <a:spLocks noGrp="1"/>
          </p:cNvSpPr>
          <p:nvPr>
            <p:ph type="title"/>
          </p:nvPr>
        </p:nvSpPr>
        <p:spPr/>
        <p:txBody>
          <a:bodyPr/>
          <a:lstStyle/>
          <a:p>
            <a:r>
              <a:rPr lang="en-US" dirty="0"/>
              <a:t>Data that we can get from logs</a:t>
            </a:r>
          </a:p>
        </p:txBody>
      </p:sp>
      <p:sp>
        <p:nvSpPr>
          <p:cNvPr id="3" name="Content Placeholder 2">
            <a:extLst>
              <a:ext uri="{FF2B5EF4-FFF2-40B4-BE49-F238E27FC236}">
                <a16:creationId xmlns:a16="http://schemas.microsoft.com/office/drawing/2014/main" id="{60BEB6FA-4A5B-4F01-917C-D425AFC69627}"/>
              </a:ext>
            </a:extLst>
          </p:cNvPr>
          <p:cNvSpPr>
            <a:spLocks noGrp="1"/>
          </p:cNvSpPr>
          <p:nvPr>
            <p:ph idx="1"/>
          </p:nvPr>
        </p:nvSpPr>
        <p:spPr>
          <a:xfrm>
            <a:off x="581082" y="1867019"/>
            <a:ext cx="8596668" cy="4990981"/>
          </a:xfrm>
        </p:spPr>
        <p:txBody>
          <a:bodyPr>
            <a:normAutofit/>
          </a:bodyPr>
          <a:lstStyle/>
          <a:p>
            <a:r>
              <a:rPr lang="en-US" dirty="0">
                <a:latin typeface="Times New Roman" panose="02020603050405020304" pitchFamily="18" charset="0"/>
                <a:cs typeface="Times New Roman" panose="02020603050405020304" pitchFamily="18" charset="0"/>
              </a:rPr>
              <a:t>JIRA</a:t>
            </a:r>
          </a:p>
          <a:p>
            <a:pPr lvl="2"/>
            <a:r>
              <a:rPr lang="en-US" dirty="0">
                <a:latin typeface="Times New Roman" panose="02020603050405020304" pitchFamily="18" charset="0"/>
                <a:cs typeface="Times New Roman" panose="02020603050405020304" pitchFamily="18" charset="0"/>
              </a:rPr>
              <a:t>Jira ID</a:t>
            </a:r>
          </a:p>
          <a:p>
            <a:pPr lvl="2"/>
            <a:r>
              <a:rPr lang="en-US" dirty="0">
                <a:latin typeface="Times New Roman" panose="02020603050405020304" pitchFamily="18" charset="0"/>
                <a:cs typeface="Times New Roman" panose="02020603050405020304" pitchFamily="18" charset="0"/>
              </a:rPr>
              <a:t>User associated</a:t>
            </a:r>
          </a:p>
          <a:p>
            <a:pPr lvl="2"/>
            <a:r>
              <a:rPr lang="en-US" dirty="0">
                <a:latin typeface="Times New Roman" panose="02020603050405020304" pitchFamily="18" charset="0"/>
                <a:cs typeface="Times New Roman" panose="02020603050405020304" pitchFamily="18" charset="0"/>
              </a:rPr>
              <a:t>Status</a:t>
            </a:r>
          </a:p>
          <a:p>
            <a:pPr lvl="2"/>
            <a:r>
              <a:rPr lang="en-US" dirty="0">
                <a:latin typeface="Times New Roman" panose="02020603050405020304" pitchFamily="18" charset="0"/>
                <a:cs typeface="Times New Roman" panose="02020603050405020304" pitchFamily="18" charset="0"/>
              </a:rPr>
              <a:t>Description</a:t>
            </a:r>
          </a:p>
          <a:p>
            <a:pPr lvl="2"/>
            <a:r>
              <a:rPr lang="en-US" dirty="0">
                <a:latin typeface="Times New Roman" panose="02020603050405020304" pitchFamily="18" charset="0"/>
                <a:cs typeface="Times New Roman" panose="02020603050405020304" pitchFamily="18" charset="0"/>
              </a:rPr>
              <a:t>How much time a bug/backlog took to resolve?</a:t>
            </a:r>
          </a:p>
          <a:p>
            <a:pPr lvl="2"/>
            <a:r>
              <a:rPr lang="en-US" dirty="0">
                <a:latin typeface="Times New Roman" panose="02020603050405020304" pitchFamily="18" charset="0"/>
                <a:cs typeface="Times New Roman" panose="02020603050405020304" pitchFamily="18" charset="0"/>
              </a:rPr>
              <a:t>Priority</a:t>
            </a:r>
          </a:p>
          <a:p>
            <a:r>
              <a:rPr lang="en-US" dirty="0" err="1"/>
              <a:t>Github</a:t>
            </a:r>
            <a:endParaRPr lang="en-US" dirty="0"/>
          </a:p>
          <a:p>
            <a:pPr lvl="2"/>
            <a:r>
              <a:rPr lang="en-US" dirty="0"/>
              <a:t>Commit Id</a:t>
            </a:r>
          </a:p>
          <a:p>
            <a:pPr lvl="2"/>
            <a:r>
              <a:rPr lang="en-US" dirty="0"/>
              <a:t>Commit Message</a:t>
            </a:r>
          </a:p>
          <a:p>
            <a:pPr lvl="2"/>
            <a:r>
              <a:rPr lang="en-US" dirty="0"/>
              <a:t>Etc..</a:t>
            </a:r>
          </a:p>
          <a:p>
            <a:endParaRPr lang="en-US" dirty="0">
              <a:latin typeface="Times New Roman" panose="02020603050405020304" pitchFamily="18" charset="0"/>
              <a:cs typeface="Times New Roman" panose="02020603050405020304" pitchFamily="18" charset="0"/>
            </a:endParaRPr>
          </a:p>
        </p:txBody>
      </p:sp>
      <p:pic>
        <p:nvPicPr>
          <p:cNvPr id="6" name="Audio 5">
            <a:hlinkClick r:id="" action="ppaction://media"/>
            <a:extLst>
              <a:ext uri="{FF2B5EF4-FFF2-40B4-BE49-F238E27FC236}">
                <a16:creationId xmlns:a16="http://schemas.microsoft.com/office/drawing/2014/main" id="{45D1F505-EA4F-4491-9E0A-473FC16BBA5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448721394"/>
      </p:ext>
    </p:extLst>
  </p:cSld>
  <p:clrMapOvr>
    <a:masterClrMapping/>
  </p:clrMapOvr>
  <mc:AlternateContent xmlns:mc="http://schemas.openxmlformats.org/markup-compatibility/2006">
    <mc:Choice xmlns:p14="http://schemas.microsoft.com/office/powerpoint/2010/main" Requires="p14">
      <p:transition spd="slow" p14:dur="2000" advTm="16495"/>
    </mc:Choice>
    <mc:Fallback>
      <p:transition spd="slow" advTm="164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2DCAA-4381-46D1-A1AE-F538688D800B}"/>
              </a:ext>
            </a:extLst>
          </p:cNvPr>
          <p:cNvSpPr>
            <a:spLocks noGrp="1"/>
          </p:cNvSpPr>
          <p:nvPr>
            <p:ph type="title"/>
          </p:nvPr>
        </p:nvSpPr>
        <p:spPr/>
        <p:txBody>
          <a:bodyPr/>
          <a:lstStyle/>
          <a:p>
            <a:r>
              <a:rPr lang="en-US" dirty="0"/>
              <a:t>ROOT CAUSE ANALYSIS</a:t>
            </a:r>
          </a:p>
        </p:txBody>
      </p:sp>
      <p:sp>
        <p:nvSpPr>
          <p:cNvPr id="3" name="Content Placeholder 2">
            <a:extLst>
              <a:ext uri="{FF2B5EF4-FFF2-40B4-BE49-F238E27FC236}">
                <a16:creationId xmlns:a16="http://schemas.microsoft.com/office/drawing/2014/main" id="{0C4BB44A-51CA-4DE7-94EA-DEA00823D837}"/>
              </a:ext>
            </a:extLst>
          </p:cNvPr>
          <p:cNvSpPr>
            <a:spLocks noGrp="1"/>
          </p:cNvSpPr>
          <p:nvPr>
            <p:ph idx="1"/>
          </p:nvPr>
        </p:nvSpPr>
        <p:spPr/>
        <p:txBody>
          <a:bodyPr/>
          <a:lstStyle/>
          <a:p>
            <a:r>
              <a:rPr lang="en-US" dirty="0"/>
              <a:t>Root Cause is the exception of application quality, letting teams fix an availability or performance issue once and for all. </a:t>
            </a:r>
          </a:p>
          <a:p>
            <a:r>
              <a:rPr lang="en-US" dirty="0"/>
              <a:t>Often teams don't fully investigate failures and other issues because they are focused on getting back online. If a reboot gets them back up, then the root cause gets lost.</a:t>
            </a:r>
          </a:p>
          <a:p>
            <a:pPr lvl="1"/>
            <a:r>
              <a:rPr lang="en-US" dirty="0"/>
              <a:t>When ever a failure is happened or even before failure happens we can predict and suggest dev team regarding the Root cause of the failure.</a:t>
            </a:r>
          </a:p>
          <a:p>
            <a:pPr lvl="1"/>
            <a:r>
              <a:rPr lang="en-US" dirty="0"/>
              <a:t>So we can either prevent the failure or make sure that particular root cause wont be a reason for failure again.</a:t>
            </a:r>
          </a:p>
          <a:p>
            <a:pPr lvl="1"/>
            <a:endParaRPr lang="en-US" dirty="0"/>
          </a:p>
        </p:txBody>
      </p:sp>
      <p:pic>
        <p:nvPicPr>
          <p:cNvPr id="6" name="Audio 5">
            <a:hlinkClick r:id="" action="ppaction://media"/>
            <a:extLst>
              <a:ext uri="{FF2B5EF4-FFF2-40B4-BE49-F238E27FC236}">
                <a16:creationId xmlns:a16="http://schemas.microsoft.com/office/drawing/2014/main" id="{E65DBF50-5018-4BAF-B0C4-6FEAE9C8879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213617695"/>
      </p:ext>
    </p:extLst>
  </p:cSld>
  <p:clrMapOvr>
    <a:masterClrMapping/>
  </p:clrMapOvr>
  <mc:AlternateContent xmlns:mc="http://schemas.openxmlformats.org/markup-compatibility/2006">
    <mc:Choice xmlns:p14="http://schemas.microsoft.com/office/powerpoint/2010/main" Requires="p14">
      <p:transition spd="slow" p14:dur="2000" advTm="33049"/>
    </mc:Choice>
    <mc:Fallback>
      <p:transition spd="slow" advTm="330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D659DBF-9176-4863-BAA4-BBB5D5491DC7}"/>
              </a:ext>
            </a:extLst>
          </p:cNvPr>
          <p:cNvSpPr/>
          <p:nvPr/>
        </p:nvSpPr>
        <p:spPr>
          <a:xfrm>
            <a:off x="528506" y="2055303"/>
            <a:ext cx="1392573" cy="122479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Stopped</a:t>
            </a:r>
          </a:p>
          <a:p>
            <a:pPr algn="ctr"/>
            <a:r>
              <a:rPr lang="en-US" dirty="0"/>
              <a:t>(or)</a:t>
            </a:r>
          </a:p>
          <a:p>
            <a:pPr algn="ctr"/>
            <a:r>
              <a:rPr lang="en-US" dirty="0"/>
              <a:t>About to Fail</a:t>
            </a:r>
          </a:p>
        </p:txBody>
      </p:sp>
      <p:sp>
        <p:nvSpPr>
          <p:cNvPr id="5" name="Thought Bubble: Cloud 4">
            <a:extLst>
              <a:ext uri="{FF2B5EF4-FFF2-40B4-BE49-F238E27FC236}">
                <a16:creationId xmlns:a16="http://schemas.microsoft.com/office/drawing/2014/main" id="{2DBA81AA-644E-431F-A9AC-A93A81F9DDF8}"/>
              </a:ext>
            </a:extLst>
          </p:cNvPr>
          <p:cNvSpPr/>
          <p:nvPr/>
        </p:nvSpPr>
        <p:spPr>
          <a:xfrm>
            <a:off x="1543574" y="385893"/>
            <a:ext cx="2265027" cy="1476463"/>
          </a:xfrm>
          <a:prstGeom prst="cloudCallou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What might be the cause</a:t>
            </a:r>
          </a:p>
        </p:txBody>
      </p:sp>
      <p:sp>
        <p:nvSpPr>
          <p:cNvPr id="6" name="Rectangle 5">
            <a:extLst>
              <a:ext uri="{FF2B5EF4-FFF2-40B4-BE49-F238E27FC236}">
                <a16:creationId xmlns:a16="http://schemas.microsoft.com/office/drawing/2014/main" id="{4405A196-1B08-42B0-AD4C-4014575E45DD}"/>
              </a:ext>
            </a:extLst>
          </p:cNvPr>
          <p:cNvSpPr/>
          <p:nvPr/>
        </p:nvSpPr>
        <p:spPr>
          <a:xfrm>
            <a:off x="4330117" y="1307633"/>
            <a:ext cx="1272330" cy="9311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Log1</a:t>
            </a:r>
          </a:p>
          <a:p>
            <a:pPr algn="ctr"/>
            <a:r>
              <a:rPr lang="en-US" dirty="0"/>
              <a:t>(OPA5)</a:t>
            </a:r>
          </a:p>
        </p:txBody>
      </p:sp>
      <p:sp>
        <p:nvSpPr>
          <p:cNvPr id="7" name="Rectangle 6">
            <a:extLst>
              <a:ext uri="{FF2B5EF4-FFF2-40B4-BE49-F238E27FC236}">
                <a16:creationId xmlns:a16="http://schemas.microsoft.com/office/drawing/2014/main" id="{4654A3FE-F09E-43CE-873A-27764D584A92}"/>
              </a:ext>
            </a:extLst>
          </p:cNvPr>
          <p:cNvSpPr/>
          <p:nvPr/>
        </p:nvSpPr>
        <p:spPr>
          <a:xfrm>
            <a:off x="7010399" y="4896373"/>
            <a:ext cx="1680595" cy="9311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Log4</a:t>
            </a:r>
          </a:p>
          <a:p>
            <a:pPr algn="ctr"/>
            <a:r>
              <a:rPr lang="en-US" dirty="0"/>
              <a:t>(WhiteSource)</a:t>
            </a:r>
          </a:p>
        </p:txBody>
      </p:sp>
      <p:sp>
        <p:nvSpPr>
          <p:cNvPr id="9" name="Rectangle 8">
            <a:extLst>
              <a:ext uri="{FF2B5EF4-FFF2-40B4-BE49-F238E27FC236}">
                <a16:creationId xmlns:a16="http://schemas.microsoft.com/office/drawing/2014/main" id="{B951BA2B-218B-4B44-9312-959ECDBF29EE}"/>
              </a:ext>
            </a:extLst>
          </p:cNvPr>
          <p:cNvSpPr/>
          <p:nvPr/>
        </p:nvSpPr>
        <p:spPr>
          <a:xfrm>
            <a:off x="2984382" y="3546443"/>
            <a:ext cx="1648438" cy="9311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Log2</a:t>
            </a:r>
          </a:p>
          <a:p>
            <a:pPr algn="ctr"/>
            <a:r>
              <a:rPr lang="en-US" dirty="0"/>
              <a:t>(SonarQube)</a:t>
            </a:r>
          </a:p>
        </p:txBody>
      </p:sp>
      <p:sp>
        <p:nvSpPr>
          <p:cNvPr id="10" name="Rectangle 9">
            <a:extLst>
              <a:ext uri="{FF2B5EF4-FFF2-40B4-BE49-F238E27FC236}">
                <a16:creationId xmlns:a16="http://schemas.microsoft.com/office/drawing/2014/main" id="{2AFE4194-FB9D-4CA5-8430-D9401AA5469B}"/>
              </a:ext>
            </a:extLst>
          </p:cNvPr>
          <p:cNvSpPr/>
          <p:nvPr/>
        </p:nvSpPr>
        <p:spPr>
          <a:xfrm>
            <a:off x="7396294" y="1030449"/>
            <a:ext cx="1680594" cy="9311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Log5</a:t>
            </a:r>
          </a:p>
          <a:p>
            <a:pPr algn="ctr"/>
            <a:r>
              <a:rPr lang="en-US" dirty="0"/>
              <a:t>(Etc.)</a:t>
            </a:r>
          </a:p>
        </p:txBody>
      </p:sp>
      <p:sp>
        <p:nvSpPr>
          <p:cNvPr id="11" name="Rectangle 10">
            <a:extLst>
              <a:ext uri="{FF2B5EF4-FFF2-40B4-BE49-F238E27FC236}">
                <a16:creationId xmlns:a16="http://schemas.microsoft.com/office/drawing/2014/main" id="{E06D38E2-7182-4E50-9D92-91005EA07AC8}"/>
              </a:ext>
            </a:extLst>
          </p:cNvPr>
          <p:cNvSpPr/>
          <p:nvPr/>
        </p:nvSpPr>
        <p:spPr>
          <a:xfrm>
            <a:off x="4517471" y="5010326"/>
            <a:ext cx="1620474" cy="93117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Log3</a:t>
            </a:r>
          </a:p>
          <a:p>
            <a:pPr algn="ctr"/>
            <a:r>
              <a:rPr lang="en-US" dirty="0"/>
              <a:t>(CheckMarx)</a:t>
            </a:r>
          </a:p>
        </p:txBody>
      </p:sp>
      <p:sp>
        <p:nvSpPr>
          <p:cNvPr id="12" name="Oval 11">
            <a:extLst>
              <a:ext uri="{FF2B5EF4-FFF2-40B4-BE49-F238E27FC236}">
                <a16:creationId xmlns:a16="http://schemas.microsoft.com/office/drawing/2014/main" id="{85E37F01-0271-474C-9503-F8BBD6BEFA47}"/>
              </a:ext>
            </a:extLst>
          </p:cNvPr>
          <p:cNvSpPr/>
          <p:nvPr/>
        </p:nvSpPr>
        <p:spPr>
          <a:xfrm>
            <a:off x="5746460" y="2820795"/>
            <a:ext cx="1560352" cy="1566647"/>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Machine Learning</a:t>
            </a:r>
          </a:p>
        </p:txBody>
      </p:sp>
      <p:cxnSp>
        <p:nvCxnSpPr>
          <p:cNvPr id="14" name="Straight Arrow Connector 13">
            <a:extLst>
              <a:ext uri="{FF2B5EF4-FFF2-40B4-BE49-F238E27FC236}">
                <a16:creationId xmlns:a16="http://schemas.microsoft.com/office/drawing/2014/main" id="{52A5E27B-AF05-4534-B9E4-7E4C32A83639}"/>
              </a:ext>
            </a:extLst>
          </p:cNvPr>
          <p:cNvCxnSpPr>
            <a:stCxn id="12" idx="1"/>
            <a:endCxn id="6" idx="2"/>
          </p:cNvCxnSpPr>
          <p:nvPr/>
        </p:nvCxnSpPr>
        <p:spPr>
          <a:xfrm flipH="1" flipV="1">
            <a:off x="4966282" y="2238811"/>
            <a:ext cx="1008686" cy="811414"/>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18" name="Straight Arrow Connector 17">
            <a:extLst>
              <a:ext uri="{FF2B5EF4-FFF2-40B4-BE49-F238E27FC236}">
                <a16:creationId xmlns:a16="http://schemas.microsoft.com/office/drawing/2014/main" id="{00E17CC7-B72F-4CBE-94DF-94740C6A48EE}"/>
              </a:ext>
            </a:extLst>
          </p:cNvPr>
          <p:cNvCxnSpPr>
            <a:stCxn id="12" idx="3"/>
            <a:endCxn id="11" idx="0"/>
          </p:cNvCxnSpPr>
          <p:nvPr/>
        </p:nvCxnSpPr>
        <p:spPr>
          <a:xfrm flipH="1">
            <a:off x="5327708" y="4158012"/>
            <a:ext cx="647260" cy="852314"/>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20" name="Straight Arrow Connector 19">
            <a:extLst>
              <a:ext uri="{FF2B5EF4-FFF2-40B4-BE49-F238E27FC236}">
                <a16:creationId xmlns:a16="http://schemas.microsoft.com/office/drawing/2014/main" id="{9E846B91-A725-44E6-9218-3A0E7369190F}"/>
              </a:ext>
            </a:extLst>
          </p:cNvPr>
          <p:cNvCxnSpPr>
            <a:stCxn id="12" idx="5"/>
            <a:endCxn id="7" idx="0"/>
          </p:cNvCxnSpPr>
          <p:nvPr/>
        </p:nvCxnSpPr>
        <p:spPr>
          <a:xfrm>
            <a:off x="7078304" y="4158012"/>
            <a:ext cx="772393" cy="738361"/>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22" name="Straight Arrow Connector 21">
            <a:extLst>
              <a:ext uri="{FF2B5EF4-FFF2-40B4-BE49-F238E27FC236}">
                <a16:creationId xmlns:a16="http://schemas.microsoft.com/office/drawing/2014/main" id="{BA961BED-BE6A-40F8-AB44-4AB314617CD1}"/>
              </a:ext>
            </a:extLst>
          </p:cNvPr>
          <p:cNvCxnSpPr>
            <a:stCxn id="12" idx="7"/>
            <a:endCxn id="10" idx="2"/>
          </p:cNvCxnSpPr>
          <p:nvPr/>
        </p:nvCxnSpPr>
        <p:spPr>
          <a:xfrm flipV="1">
            <a:off x="7078304" y="1961627"/>
            <a:ext cx="1158287" cy="1088598"/>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24" name="Straight Arrow Connector 23">
            <a:extLst>
              <a:ext uri="{FF2B5EF4-FFF2-40B4-BE49-F238E27FC236}">
                <a16:creationId xmlns:a16="http://schemas.microsoft.com/office/drawing/2014/main" id="{A940B556-43D3-40A6-8EEA-43868BAFA7BF}"/>
              </a:ext>
            </a:extLst>
          </p:cNvPr>
          <p:cNvCxnSpPr>
            <a:stCxn id="12" idx="2"/>
          </p:cNvCxnSpPr>
          <p:nvPr/>
        </p:nvCxnSpPr>
        <p:spPr>
          <a:xfrm flipH="1">
            <a:off x="4632820" y="3604119"/>
            <a:ext cx="1113640" cy="128982"/>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26" name="Straight Arrow Connector 25">
            <a:extLst>
              <a:ext uri="{FF2B5EF4-FFF2-40B4-BE49-F238E27FC236}">
                <a16:creationId xmlns:a16="http://schemas.microsoft.com/office/drawing/2014/main" id="{6F698634-1F1C-45E7-82B8-FAA62F91D373}"/>
              </a:ext>
            </a:extLst>
          </p:cNvPr>
          <p:cNvCxnSpPr>
            <a:stCxn id="12" idx="6"/>
          </p:cNvCxnSpPr>
          <p:nvPr/>
        </p:nvCxnSpPr>
        <p:spPr>
          <a:xfrm flipV="1">
            <a:off x="7306812" y="3604118"/>
            <a:ext cx="1451294" cy="1"/>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27" name="Rectangle 26">
            <a:extLst>
              <a:ext uri="{FF2B5EF4-FFF2-40B4-BE49-F238E27FC236}">
                <a16:creationId xmlns:a16="http://schemas.microsoft.com/office/drawing/2014/main" id="{6D693706-4BBD-4ABA-A7BE-160698744092}"/>
              </a:ext>
            </a:extLst>
          </p:cNvPr>
          <p:cNvSpPr/>
          <p:nvPr/>
        </p:nvSpPr>
        <p:spPr>
          <a:xfrm>
            <a:off x="8783273" y="3226834"/>
            <a:ext cx="1912690" cy="724381"/>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ROOT CAUSE</a:t>
            </a:r>
          </a:p>
        </p:txBody>
      </p:sp>
      <p:pic>
        <p:nvPicPr>
          <p:cNvPr id="13" name="Audio 12">
            <a:hlinkClick r:id="" action="ppaction://media"/>
            <a:extLst>
              <a:ext uri="{FF2B5EF4-FFF2-40B4-BE49-F238E27FC236}">
                <a16:creationId xmlns:a16="http://schemas.microsoft.com/office/drawing/2014/main" id="{9CF22B09-560B-44DD-B4A5-DDCD49745050}"/>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974302292"/>
      </p:ext>
    </p:extLst>
  </p:cSld>
  <p:clrMapOvr>
    <a:masterClrMapping/>
  </p:clrMapOvr>
  <mc:AlternateContent xmlns:mc="http://schemas.openxmlformats.org/markup-compatibility/2006">
    <mc:Choice xmlns:p14="http://schemas.microsoft.com/office/powerpoint/2010/main" Requires="p14">
      <p:transition spd="slow" p14:dur="2000" advTm="37741"/>
    </mc:Choice>
    <mc:Fallback>
      <p:transition spd="slow" advTm="377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fade">
                                      <p:cBhvr>
                                        <p:cTn id="36" dur="500"/>
                                        <p:tgtEl>
                                          <p:spTgt spid="7"/>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500"/>
                                        <p:tgtEl>
                                          <p:spTgt spid="10"/>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fade">
                                      <p:cBhvr>
                                        <p:cTn id="46" dur="500"/>
                                        <p:tgtEl>
                                          <p:spTgt spid="12"/>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fade">
                                      <p:cBhvr>
                                        <p:cTn id="51" dur="500"/>
                                        <p:tgtEl>
                                          <p:spTgt spid="14"/>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nodeType="clickEffect">
                                  <p:stCondLst>
                                    <p:cond delay="0"/>
                                  </p:stCondLst>
                                  <p:childTnLst>
                                    <p:set>
                                      <p:cBhvr>
                                        <p:cTn id="55" dur="1" fill="hold">
                                          <p:stCondLst>
                                            <p:cond delay="0"/>
                                          </p:stCondLst>
                                        </p:cTn>
                                        <p:tgtEl>
                                          <p:spTgt spid="24"/>
                                        </p:tgtEl>
                                        <p:attrNameLst>
                                          <p:attrName>style.visibility</p:attrName>
                                        </p:attrNameLst>
                                      </p:cBhvr>
                                      <p:to>
                                        <p:strVal val="visible"/>
                                      </p:to>
                                    </p:set>
                                    <p:animEffect transition="in" filter="fade">
                                      <p:cBhvr>
                                        <p:cTn id="56" dur="500"/>
                                        <p:tgtEl>
                                          <p:spTgt spid="24"/>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18"/>
                                        </p:tgtEl>
                                        <p:attrNameLst>
                                          <p:attrName>style.visibility</p:attrName>
                                        </p:attrNameLst>
                                      </p:cBhvr>
                                      <p:to>
                                        <p:strVal val="visible"/>
                                      </p:to>
                                    </p:set>
                                    <p:animEffect transition="in" filter="fade">
                                      <p:cBhvr>
                                        <p:cTn id="61" dur="500"/>
                                        <p:tgtEl>
                                          <p:spTgt spid="18"/>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20"/>
                                        </p:tgtEl>
                                        <p:attrNameLst>
                                          <p:attrName>style.visibility</p:attrName>
                                        </p:attrNameLst>
                                      </p:cBhvr>
                                      <p:to>
                                        <p:strVal val="visible"/>
                                      </p:to>
                                    </p:set>
                                    <p:animEffect transition="in" filter="fade">
                                      <p:cBhvr>
                                        <p:cTn id="66" dur="500"/>
                                        <p:tgtEl>
                                          <p:spTgt spid="20"/>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nodeType="clickEffect">
                                  <p:stCondLst>
                                    <p:cond delay="0"/>
                                  </p:stCondLst>
                                  <p:childTnLst>
                                    <p:set>
                                      <p:cBhvr>
                                        <p:cTn id="70" dur="1" fill="hold">
                                          <p:stCondLst>
                                            <p:cond delay="0"/>
                                          </p:stCondLst>
                                        </p:cTn>
                                        <p:tgtEl>
                                          <p:spTgt spid="22"/>
                                        </p:tgtEl>
                                        <p:attrNameLst>
                                          <p:attrName>style.visibility</p:attrName>
                                        </p:attrNameLst>
                                      </p:cBhvr>
                                      <p:to>
                                        <p:strVal val="visible"/>
                                      </p:to>
                                    </p:set>
                                    <p:animEffect transition="in" filter="fade">
                                      <p:cBhvr>
                                        <p:cTn id="71" dur="500"/>
                                        <p:tgtEl>
                                          <p:spTgt spid="22"/>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26"/>
                                        </p:tgtEl>
                                        <p:attrNameLst>
                                          <p:attrName>style.visibility</p:attrName>
                                        </p:attrNameLst>
                                      </p:cBhvr>
                                      <p:to>
                                        <p:strVal val="visible"/>
                                      </p:to>
                                    </p:set>
                                    <p:animEffect transition="in" filter="fade">
                                      <p:cBhvr>
                                        <p:cTn id="76" dur="500"/>
                                        <p:tgtEl>
                                          <p:spTgt spid="26"/>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27"/>
                                        </p:tgtEl>
                                        <p:attrNameLst>
                                          <p:attrName>style.visibility</p:attrName>
                                        </p:attrNameLst>
                                      </p:cBhvr>
                                      <p:to>
                                        <p:strVal val="visible"/>
                                      </p:to>
                                    </p:set>
                                    <p:animEffect transition="in" filter="fade">
                                      <p:cBhvr>
                                        <p:cTn id="81"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82" fill="hold" display="0">
                  <p:stCondLst>
                    <p:cond delay="indefinite"/>
                  </p:stCondLst>
                  <p:endCondLst>
                    <p:cond evt="onStopAudio" delay="0">
                      <p:tgtEl>
                        <p:sldTgt/>
                      </p:tgtEl>
                    </p:cond>
                  </p:endCondLst>
                </p:cTn>
                <p:tgtEl>
                  <p:spTgt spid="13"/>
                </p:tgtEl>
              </p:cMediaNode>
            </p:audio>
          </p:childTnLst>
        </p:cTn>
      </p:par>
    </p:tnLst>
    <p:bldLst>
      <p:bldP spid="4" grpId="0" animBg="1"/>
      <p:bldP spid="5" grpId="0" animBg="1"/>
      <p:bldP spid="6" grpId="0" animBg="1"/>
      <p:bldP spid="7" grpId="0" animBg="1"/>
      <p:bldP spid="9" grpId="0" animBg="1"/>
      <p:bldP spid="10" grpId="0" animBg="1"/>
      <p:bldP spid="11" grpId="0" animBg="1"/>
      <p:bldP spid="12" grpId="0" animBg="1"/>
      <p:bldP spid="2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D8976-BBE7-4A09-B2D0-1015DBC39646}"/>
              </a:ext>
            </a:extLst>
          </p:cNvPr>
          <p:cNvSpPr>
            <a:spLocks noGrp="1"/>
          </p:cNvSpPr>
          <p:nvPr>
            <p:ph type="title"/>
          </p:nvPr>
        </p:nvSpPr>
        <p:spPr/>
        <p:txBody>
          <a:bodyPr/>
          <a:lstStyle/>
          <a:p>
            <a:r>
              <a:rPr lang="en-US" dirty="0"/>
              <a:t>Predict the release time of a product:</a:t>
            </a:r>
            <a:br>
              <a:rPr lang="en-US" dirty="0"/>
            </a:br>
            <a:endParaRPr lang="en-US" dirty="0"/>
          </a:p>
        </p:txBody>
      </p:sp>
      <p:sp>
        <p:nvSpPr>
          <p:cNvPr id="3" name="Content Placeholder 2">
            <a:extLst>
              <a:ext uri="{FF2B5EF4-FFF2-40B4-BE49-F238E27FC236}">
                <a16:creationId xmlns:a16="http://schemas.microsoft.com/office/drawing/2014/main" id="{B0A6C8EC-9587-4320-B960-D0B7823F7B1F}"/>
              </a:ext>
            </a:extLst>
          </p:cNvPr>
          <p:cNvSpPr>
            <a:spLocks noGrp="1"/>
          </p:cNvSpPr>
          <p:nvPr>
            <p:ph idx="1"/>
          </p:nvPr>
        </p:nvSpPr>
        <p:spPr>
          <a:xfrm>
            <a:off x="1098249" y="1754189"/>
            <a:ext cx="8596668" cy="3880773"/>
          </a:xfrm>
        </p:spPr>
        <p:txBody>
          <a:bodyPr/>
          <a:lstStyle/>
          <a:p>
            <a:r>
              <a:rPr lang="en-US" dirty="0">
                <a:latin typeface="Trebuchet MS (Body)"/>
                <a:cs typeface="Times New Roman" panose="02020603050405020304" pitchFamily="18" charset="0"/>
              </a:rPr>
              <a:t>Successful DevOps practices</a:t>
            </a:r>
            <a:r>
              <a:rPr lang="en-US" u="sng" dirty="0">
                <a:latin typeface="Trebuchet MS (Body)"/>
                <a:cs typeface="Times New Roman" panose="02020603050405020304" pitchFamily="18" charset="0"/>
                <a:hlinkClick r:id="rId4"/>
              </a:rPr>
              <a:t> </a:t>
            </a:r>
            <a:r>
              <a:rPr lang="en-US" dirty="0">
                <a:latin typeface="Trebuchet MS (Body)"/>
                <a:cs typeface="Times New Roman" panose="02020603050405020304" pitchFamily="18" charset="0"/>
              </a:rPr>
              <a:t>generate large amounts of data, so it is unsurprising that this data can be used for such things as streamlining workflows and orchestration, monitoring in production, and diagnosis of faults or other issues. </a:t>
            </a:r>
          </a:p>
          <a:p>
            <a:r>
              <a:rPr lang="en-US" dirty="0">
                <a:latin typeface="Trebuchet MS (Body)"/>
                <a:cs typeface="Times New Roman" panose="02020603050405020304" pitchFamily="18" charset="0"/>
              </a:rPr>
              <a:t>Following parameters can be considered in order to predict the release of a product:</a:t>
            </a:r>
          </a:p>
          <a:p>
            <a:pPr marL="514350" indent="-514350">
              <a:buAutoNum type="arabicPeriod"/>
            </a:pPr>
            <a:r>
              <a:rPr lang="en-US" dirty="0">
                <a:latin typeface="Trebuchet MS (Body)"/>
                <a:cs typeface="Times New Roman" panose="02020603050405020304" pitchFamily="18" charset="0"/>
              </a:rPr>
              <a:t>Defect priority</a:t>
            </a:r>
          </a:p>
          <a:p>
            <a:pPr marL="514350" indent="-514350">
              <a:buAutoNum type="arabicPeriod"/>
            </a:pPr>
            <a:r>
              <a:rPr lang="en-US" dirty="0">
                <a:latin typeface="Trebuchet MS (Body)"/>
                <a:cs typeface="Times New Roman" panose="02020603050405020304" pitchFamily="18" charset="0"/>
              </a:rPr>
              <a:t>Code coverage</a:t>
            </a:r>
          </a:p>
          <a:p>
            <a:pPr marL="514350" indent="-514350">
              <a:buAutoNum type="arabicPeriod"/>
            </a:pPr>
            <a:r>
              <a:rPr lang="en-US" dirty="0">
                <a:latin typeface="Trebuchet MS (Body)"/>
                <a:cs typeface="Times New Roman" panose="02020603050405020304" pitchFamily="18" charset="0"/>
              </a:rPr>
              <a:t>Jira user story status</a:t>
            </a:r>
          </a:p>
          <a:p>
            <a:pPr marL="514350" indent="-514350">
              <a:buAutoNum type="arabicPeriod"/>
            </a:pPr>
            <a:r>
              <a:rPr lang="en-US" dirty="0">
                <a:latin typeface="Trebuchet MS (Body)"/>
                <a:cs typeface="Times New Roman" panose="02020603050405020304" pitchFamily="18" charset="0"/>
              </a:rPr>
              <a:t>Percent of automation</a:t>
            </a:r>
          </a:p>
          <a:p>
            <a:pPr marL="514350" indent="-514350">
              <a:buAutoNum type="arabicPeriod"/>
            </a:pPr>
            <a:r>
              <a:rPr lang="en-US" dirty="0">
                <a:latin typeface="Trebuchet MS (Body)"/>
                <a:cs typeface="Times New Roman" panose="02020603050405020304" pitchFamily="18" charset="0"/>
              </a:rPr>
              <a:t>Jenkins Logs</a:t>
            </a:r>
            <a:endParaRPr lang="en-US" dirty="0">
              <a:latin typeface="Trebuchet MS (Body)"/>
            </a:endParaRPr>
          </a:p>
        </p:txBody>
      </p:sp>
      <p:pic>
        <p:nvPicPr>
          <p:cNvPr id="4" name="Audio 3">
            <a:hlinkClick r:id="" action="ppaction://media"/>
            <a:extLst>
              <a:ext uri="{FF2B5EF4-FFF2-40B4-BE49-F238E27FC236}">
                <a16:creationId xmlns:a16="http://schemas.microsoft.com/office/drawing/2014/main" id="{80507F88-7325-4FB2-9AFC-1B7EEB6F5A5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49361436"/>
      </p:ext>
    </p:extLst>
  </p:cSld>
  <p:clrMapOvr>
    <a:masterClrMapping/>
  </p:clrMapOvr>
  <mc:AlternateContent xmlns:mc="http://schemas.openxmlformats.org/markup-compatibility/2006">
    <mc:Choice xmlns:p14="http://schemas.microsoft.com/office/powerpoint/2010/main" Requires="p14">
      <p:transition spd="slow" p14:dur="2000" advTm="26272"/>
    </mc:Choice>
    <mc:Fallback>
      <p:transition spd="slow" advTm="262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1|3.8|0.7|4.6|0.7|0.6|0.6|1.4|0.4|0.7|0.3|0.3|0.3|0.3|0.2|0.2|0.2|0.2|0.2|0.2|0.2|0.2|0.2|0.2|0.3|0.3|0.3|0.2|0.3|0.3|0.3|0.7|0.4"/>
</p:tagLst>
</file>

<file path=ppt/tags/tag2.xml><?xml version="1.0" encoding="utf-8"?>
<p:tagLst xmlns:a="http://schemas.openxmlformats.org/drawingml/2006/main" xmlns:r="http://schemas.openxmlformats.org/officeDocument/2006/relationships" xmlns:p="http://schemas.openxmlformats.org/presentationml/2006/main">
  <p:tag name="TIMING" val="|2.8|1.6|4.4|1.7|0.3|0.3|0.3|1.1|4.5|7.9|0.5|0.6|0.4|6.1|0.7"/>
</p:tagLst>
</file>

<file path=ppt/tags/tag3.xml><?xml version="1.0" encoding="utf-8"?>
<p:tagLst xmlns:a="http://schemas.openxmlformats.org/drawingml/2006/main" xmlns:r="http://schemas.openxmlformats.org/officeDocument/2006/relationships" xmlns:p="http://schemas.openxmlformats.org/presentationml/2006/main">
  <p:tag name="TIMING" val="|1.1|3.9|0.7|5.5|1.1|7.7|0.7|0.9|0.6|3.9|0.6"/>
</p:tagLst>
</file>

<file path=ppt/theme/theme1.xml><?xml version="1.0" encoding="utf-8"?>
<a:theme xmlns:a="http://schemas.openxmlformats.org/drawingml/2006/main" name="Facet">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762</TotalTime>
  <Words>595</Words>
  <Application>Microsoft Office PowerPoint</Application>
  <PresentationFormat>Widescreen</PresentationFormat>
  <Paragraphs>115</Paragraphs>
  <Slides>13</Slides>
  <Notes>0</Notes>
  <HiddenSlides>0</HiddenSlides>
  <MMClips>13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Times New Roman</vt:lpstr>
      <vt:lpstr>Trebuchet MS</vt:lpstr>
      <vt:lpstr>Trebuchet MS (Body)</vt:lpstr>
      <vt:lpstr>Wingdings</vt:lpstr>
      <vt:lpstr>Wingdings 3</vt:lpstr>
      <vt:lpstr>Facet</vt:lpstr>
      <vt:lpstr>IMPLEMENTING MACHINE LEARNING IN DevOps</vt:lpstr>
      <vt:lpstr>Description of idea</vt:lpstr>
      <vt:lpstr>DevOps</vt:lpstr>
      <vt:lpstr>PowerPoint Presentation</vt:lpstr>
      <vt:lpstr>Data that we can get from logs</vt:lpstr>
      <vt:lpstr>Data that we can get from logs</vt:lpstr>
      <vt:lpstr>ROOT CAUSE ANALYSIS</vt:lpstr>
      <vt:lpstr>PowerPoint Presentation</vt:lpstr>
      <vt:lpstr>Predict the release time of a product: </vt:lpstr>
      <vt:lpstr>Predict the release time of a product: </vt:lpstr>
      <vt:lpstr>PowerPoint Presentation</vt:lpstr>
      <vt:lpstr>Monitoring the performance of developers on Realtime dashboard: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Potureddi, Gowtham</dc:creator>
  <cp:lastModifiedBy>Potureddi, Gowtham</cp:lastModifiedBy>
  <cp:revision>45</cp:revision>
  <dcterms:created xsi:type="dcterms:W3CDTF">2018-11-26T10:02:23Z</dcterms:created>
  <dcterms:modified xsi:type="dcterms:W3CDTF">2018-11-28T14:37:30Z</dcterms:modified>
</cp:coreProperties>
</file>

<file path=docProps/thumbnail.jpeg>
</file>